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8" r:id="rId1"/>
  </p:sldMasterIdLst>
  <p:notesMasterIdLst>
    <p:notesMasterId r:id="rId59"/>
  </p:notesMasterIdLst>
  <p:sldIdLst>
    <p:sldId id="256" r:id="rId2"/>
    <p:sldId id="325" r:id="rId3"/>
    <p:sldId id="345" r:id="rId4"/>
    <p:sldId id="354" r:id="rId5"/>
    <p:sldId id="348" r:id="rId6"/>
    <p:sldId id="407" r:id="rId7"/>
    <p:sldId id="408" r:id="rId8"/>
    <p:sldId id="406"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261" r:id="rId22"/>
    <p:sldId id="281" r:id="rId23"/>
    <p:sldId id="421" r:id="rId24"/>
    <p:sldId id="292" r:id="rId25"/>
    <p:sldId id="282" r:id="rId26"/>
    <p:sldId id="422" r:id="rId27"/>
    <p:sldId id="444" r:id="rId28"/>
    <p:sldId id="423" r:id="rId29"/>
    <p:sldId id="297" r:id="rId30"/>
    <p:sldId id="424" r:id="rId31"/>
    <p:sldId id="428" r:id="rId32"/>
    <p:sldId id="429" r:id="rId33"/>
    <p:sldId id="441" r:id="rId34"/>
    <p:sldId id="425" r:id="rId35"/>
    <p:sldId id="442" r:id="rId36"/>
    <p:sldId id="443" r:id="rId37"/>
    <p:sldId id="426" r:id="rId38"/>
    <p:sldId id="427" r:id="rId39"/>
    <p:sldId id="445" r:id="rId40"/>
    <p:sldId id="446" r:id="rId41"/>
    <p:sldId id="447" r:id="rId42"/>
    <p:sldId id="448" r:id="rId43"/>
    <p:sldId id="449" r:id="rId44"/>
    <p:sldId id="450" r:id="rId45"/>
    <p:sldId id="451" r:id="rId46"/>
    <p:sldId id="452" r:id="rId47"/>
    <p:sldId id="453" r:id="rId48"/>
    <p:sldId id="454" r:id="rId49"/>
    <p:sldId id="455" r:id="rId50"/>
    <p:sldId id="391" r:id="rId51"/>
    <p:sldId id="456" r:id="rId52"/>
    <p:sldId id="457" r:id="rId53"/>
    <p:sldId id="458" r:id="rId54"/>
    <p:sldId id="459" r:id="rId55"/>
    <p:sldId id="460" r:id="rId56"/>
    <p:sldId id="461" r:id="rId57"/>
    <p:sldId id="46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1A0E9-67FA-48E2-8AEC-86E2FA398D6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685860C3-27DE-4DA4-9A3A-DF72327AA438}">
      <dgm:prSet/>
      <dgm:spPr/>
      <dgm:t>
        <a:bodyPr/>
        <a:lstStyle/>
        <a:p>
          <a:pPr algn="just"/>
          <a:r>
            <a:rPr lang="en-US" b="1" dirty="0">
              <a:latin typeface="Times New Roman" panose="02020603050405020304" pitchFamily="18" charset="0"/>
              <a:cs typeface="Times New Roman" panose="02020603050405020304" pitchFamily="18" charset="0"/>
            </a:rPr>
            <a:t>Planning objectives or identify alternative solutions</a:t>
          </a:r>
          <a:r>
            <a:rPr lang="en-US" dirty="0">
              <a:latin typeface="Times New Roman" panose="02020603050405020304" pitchFamily="18" charset="0"/>
              <a:cs typeface="Times New Roman" panose="02020603050405020304" pitchFamily="18" charset="0"/>
            </a:rPr>
            <a:t>: In this stage, requirements are collected from customers and then the aims are recognized, elaborated as well as analyzed at the beginning of developing the project. If the iterative round is more than one, then an alternative solution is proposed in the same quadrant.</a:t>
          </a:r>
        </a:p>
      </dgm:t>
    </dgm:pt>
    <dgm:pt modelId="{AD890051-AE2A-4E4A-A2A2-1819B6C7818A}" type="parTrans" cxnId="{0EFEA4BD-6716-4F25-83CE-487119D8B821}">
      <dgm:prSet/>
      <dgm:spPr/>
      <dgm:t>
        <a:bodyPr/>
        <a:lstStyle/>
        <a:p>
          <a:endParaRPr lang="en-US"/>
        </a:p>
      </dgm:t>
    </dgm:pt>
    <dgm:pt modelId="{E92EEC5D-C303-497F-9FA2-0155723448C8}" type="sibTrans" cxnId="{0EFEA4BD-6716-4F25-83CE-487119D8B821}">
      <dgm:prSet/>
      <dgm:spPr/>
      <dgm:t>
        <a:bodyPr/>
        <a:lstStyle/>
        <a:p>
          <a:endParaRPr lang="en-US"/>
        </a:p>
      </dgm:t>
    </dgm:pt>
    <dgm:pt modelId="{60337289-2BEC-4E82-841B-33CE270DA2E5}">
      <dgm:prSet/>
      <dgm:spPr/>
      <dgm:t>
        <a:bodyPr/>
        <a:lstStyle/>
        <a:p>
          <a:pPr algn="just"/>
          <a:r>
            <a:rPr lang="en-US" b="1" dirty="0">
              <a:latin typeface="Times New Roman" panose="02020603050405020304" pitchFamily="18" charset="0"/>
              <a:cs typeface="Times New Roman" panose="02020603050405020304" pitchFamily="18" charset="0"/>
            </a:rPr>
            <a:t>Risk analysis and resolving</a:t>
          </a:r>
          <a:r>
            <a:rPr lang="en-US" dirty="0">
              <a:latin typeface="Times New Roman" panose="02020603050405020304" pitchFamily="18" charset="0"/>
              <a:cs typeface="Times New Roman" panose="02020603050405020304" pitchFamily="18" charset="0"/>
            </a:rPr>
            <a:t>: As the process goes to the second quadrant, all likely solutions are sketched, and then the best solution among them gets select. Then the different types of risks linked with the chosen solution are recognized and resolved through the best possible approach. As the spiral goes to the end of this quadrant, a project prototype is put up for the most excellent and likely solution.</a:t>
          </a:r>
        </a:p>
      </dgm:t>
    </dgm:pt>
    <dgm:pt modelId="{AF2692CB-FA5B-44EB-A0DA-19F20BBE8F40}" type="parTrans" cxnId="{E14EA59F-BE80-417B-8035-54514E5673DD}">
      <dgm:prSet/>
      <dgm:spPr/>
      <dgm:t>
        <a:bodyPr/>
        <a:lstStyle/>
        <a:p>
          <a:endParaRPr lang="en-US"/>
        </a:p>
      </dgm:t>
    </dgm:pt>
    <dgm:pt modelId="{346F711E-777B-4EB2-8196-AA417A8258B7}" type="sibTrans" cxnId="{E14EA59F-BE80-417B-8035-54514E5673DD}">
      <dgm:prSet/>
      <dgm:spPr/>
      <dgm:t>
        <a:bodyPr/>
        <a:lstStyle/>
        <a:p>
          <a:endParaRPr lang="en-US"/>
        </a:p>
      </dgm:t>
    </dgm:pt>
    <dgm:pt modelId="{5A829DDF-E5E2-4840-940B-AF5E36C34EEF}" type="pres">
      <dgm:prSet presAssocID="{FB01A0E9-67FA-48E2-8AEC-86E2FA398D61}" presName="hierChild1" presStyleCnt="0">
        <dgm:presLayoutVars>
          <dgm:chPref val="1"/>
          <dgm:dir/>
          <dgm:animOne val="branch"/>
          <dgm:animLvl val="lvl"/>
          <dgm:resizeHandles/>
        </dgm:presLayoutVars>
      </dgm:prSet>
      <dgm:spPr/>
    </dgm:pt>
    <dgm:pt modelId="{F1232382-B227-45BF-B97A-CC4D62272809}" type="pres">
      <dgm:prSet presAssocID="{685860C3-27DE-4DA4-9A3A-DF72327AA438}" presName="hierRoot1" presStyleCnt="0"/>
      <dgm:spPr/>
    </dgm:pt>
    <dgm:pt modelId="{FDD6C96A-4ACA-4212-A2DA-3FB405D7D6F6}" type="pres">
      <dgm:prSet presAssocID="{685860C3-27DE-4DA4-9A3A-DF72327AA438}" presName="composite" presStyleCnt="0"/>
      <dgm:spPr/>
    </dgm:pt>
    <dgm:pt modelId="{D638A459-58BD-4FC6-9766-AD9F5676580A}" type="pres">
      <dgm:prSet presAssocID="{685860C3-27DE-4DA4-9A3A-DF72327AA438}" presName="background" presStyleLbl="node0" presStyleIdx="0" presStyleCnt="2"/>
      <dgm:spPr/>
    </dgm:pt>
    <dgm:pt modelId="{DEE4B311-AED4-4FEC-BA65-930C96A3643C}" type="pres">
      <dgm:prSet presAssocID="{685860C3-27DE-4DA4-9A3A-DF72327AA438}" presName="text" presStyleLbl="fgAcc0" presStyleIdx="0" presStyleCnt="2">
        <dgm:presLayoutVars>
          <dgm:chPref val="3"/>
        </dgm:presLayoutVars>
      </dgm:prSet>
      <dgm:spPr/>
    </dgm:pt>
    <dgm:pt modelId="{3982BC28-575D-4A3D-BC2F-24119A7CC435}" type="pres">
      <dgm:prSet presAssocID="{685860C3-27DE-4DA4-9A3A-DF72327AA438}" presName="hierChild2" presStyleCnt="0"/>
      <dgm:spPr/>
    </dgm:pt>
    <dgm:pt modelId="{05C6EA31-5A69-4392-B1A1-343E02EC14EE}" type="pres">
      <dgm:prSet presAssocID="{60337289-2BEC-4E82-841B-33CE270DA2E5}" presName="hierRoot1" presStyleCnt="0"/>
      <dgm:spPr/>
    </dgm:pt>
    <dgm:pt modelId="{59E7F40A-4071-4E63-AC64-0454774B10E9}" type="pres">
      <dgm:prSet presAssocID="{60337289-2BEC-4E82-841B-33CE270DA2E5}" presName="composite" presStyleCnt="0"/>
      <dgm:spPr/>
    </dgm:pt>
    <dgm:pt modelId="{4416D17C-B177-42AF-A657-0D0D82B7791B}" type="pres">
      <dgm:prSet presAssocID="{60337289-2BEC-4E82-841B-33CE270DA2E5}" presName="background" presStyleLbl="node0" presStyleIdx="1" presStyleCnt="2"/>
      <dgm:spPr/>
    </dgm:pt>
    <dgm:pt modelId="{ACE68DFA-DE88-4BAC-8D27-BD6F3E9B9101}" type="pres">
      <dgm:prSet presAssocID="{60337289-2BEC-4E82-841B-33CE270DA2E5}" presName="text" presStyleLbl="fgAcc0" presStyleIdx="1" presStyleCnt="2">
        <dgm:presLayoutVars>
          <dgm:chPref val="3"/>
        </dgm:presLayoutVars>
      </dgm:prSet>
      <dgm:spPr/>
    </dgm:pt>
    <dgm:pt modelId="{4D3AD8B8-6AE8-4803-BE60-87813484A88A}" type="pres">
      <dgm:prSet presAssocID="{60337289-2BEC-4E82-841B-33CE270DA2E5}" presName="hierChild2" presStyleCnt="0"/>
      <dgm:spPr/>
    </dgm:pt>
  </dgm:ptLst>
  <dgm:cxnLst>
    <dgm:cxn modelId="{0996627D-1EBA-4032-9D69-7ACF8F963206}" type="presOf" srcId="{60337289-2BEC-4E82-841B-33CE270DA2E5}" destId="{ACE68DFA-DE88-4BAC-8D27-BD6F3E9B9101}" srcOrd="0" destOrd="0" presId="urn:microsoft.com/office/officeart/2005/8/layout/hierarchy1"/>
    <dgm:cxn modelId="{E14EA59F-BE80-417B-8035-54514E5673DD}" srcId="{FB01A0E9-67FA-48E2-8AEC-86E2FA398D61}" destId="{60337289-2BEC-4E82-841B-33CE270DA2E5}" srcOrd="1" destOrd="0" parTransId="{AF2692CB-FA5B-44EB-A0DA-19F20BBE8F40}" sibTransId="{346F711E-777B-4EB2-8196-AA417A8258B7}"/>
    <dgm:cxn modelId="{0EFEA4BD-6716-4F25-83CE-487119D8B821}" srcId="{FB01A0E9-67FA-48E2-8AEC-86E2FA398D61}" destId="{685860C3-27DE-4DA4-9A3A-DF72327AA438}" srcOrd="0" destOrd="0" parTransId="{AD890051-AE2A-4E4A-A2A2-1819B6C7818A}" sibTransId="{E92EEC5D-C303-497F-9FA2-0155723448C8}"/>
    <dgm:cxn modelId="{A055B6D6-CA89-4F53-A9EE-3891CD2B5802}" type="presOf" srcId="{685860C3-27DE-4DA4-9A3A-DF72327AA438}" destId="{DEE4B311-AED4-4FEC-BA65-930C96A3643C}" srcOrd="0" destOrd="0" presId="urn:microsoft.com/office/officeart/2005/8/layout/hierarchy1"/>
    <dgm:cxn modelId="{E0B2DBF7-285E-476A-AEFB-D2125778C59A}" type="presOf" srcId="{FB01A0E9-67FA-48E2-8AEC-86E2FA398D61}" destId="{5A829DDF-E5E2-4840-940B-AF5E36C34EEF}" srcOrd="0" destOrd="0" presId="urn:microsoft.com/office/officeart/2005/8/layout/hierarchy1"/>
    <dgm:cxn modelId="{CA2AC96D-C0C3-43B1-A34A-1B7E4977EE7C}" type="presParOf" srcId="{5A829DDF-E5E2-4840-940B-AF5E36C34EEF}" destId="{F1232382-B227-45BF-B97A-CC4D62272809}" srcOrd="0" destOrd="0" presId="urn:microsoft.com/office/officeart/2005/8/layout/hierarchy1"/>
    <dgm:cxn modelId="{EC9C5CE6-012C-4BAC-B8E1-7A546BE45044}" type="presParOf" srcId="{F1232382-B227-45BF-B97A-CC4D62272809}" destId="{FDD6C96A-4ACA-4212-A2DA-3FB405D7D6F6}" srcOrd="0" destOrd="0" presId="urn:microsoft.com/office/officeart/2005/8/layout/hierarchy1"/>
    <dgm:cxn modelId="{92FDBE6F-1E3F-4BB7-98F5-6F169DCA0140}" type="presParOf" srcId="{FDD6C96A-4ACA-4212-A2DA-3FB405D7D6F6}" destId="{D638A459-58BD-4FC6-9766-AD9F5676580A}" srcOrd="0" destOrd="0" presId="urn:microsoft.com/office/officeart/2005/8/layout/hierarchy1"/>
    <dgm:cxn modelId="{F71D9F18-7A27-4AB4-9954-B0727E24D5A8}" type="presParOf" srcId="{FDD6C96A-4ACA-4212-A2DA-3FB405D7D6F6}" destId="{DEE4B311-AED4-4FEC-BA65-930C96A3643C}" srcOrd="1" destOrd="0" presId="urn:microsoft.com/office/officeart/2005/8/layout/hierarchy1"/>
    <dgm:cxn modelId="{AA635277-FB3A-42EB-AF60-7707AEF52591}" type="presParOf" srcId="{F1232382-B227-45BF-B97A-CC4D62272809}" destId="{3982BC28-575D-4A3D-BC2F-24119A7CC435}" srcOrd="1" destOrd="0" presId="urn:microsoft.com/office/officeart/2005/8/layout/hierarchy1"/>
    <dgm:cxn modelId="{CAF1E425-6BBB-4BB7-B61D-918351E71D3E}" type="presParOf" srcId="{5A829DDF-E5E2-4840-940B-AF5E36C34EEF}" destId="{05C6EA31-5A69-4392-B1A1-343E02EC14EE}" srcOrd="1" destOrd="0" presId="urn:microsoft.com/office/officeart/2005/8/layout/hierarchy1"/>
    <dgm:cxn modelId="{67A8912E-8430-42F5-9792-53A2F4FFFD33}" type="presParOf" srcId="{05C6EA31-5A69-4392-B1A1-343E02EC14EE}" destId="{59E7F40A-4071-4E63-AC64-0454774B10E9}" srcOrd="0" destOrd="0" presId="urn:microsoft.com/office/officeart/2005/8/layout/hierarchy1"/>
    <dgm:cxn modelId="{867C895D-5E7F-4F0B-96C1-9EAE5597D3FF}" type="presParOf" srcId="{59E7F40A-4071-4E63-AC64-0454774B10E9}" destId="{4416D17C-B177-42AF-A657-0D0D82B7791B}" srcOrd="0" destOrd="0" presId="urn:microsoft.com/office/officeart/2005/8/layout/hierarchy1"/>
    <dgm:cxn modelId="{DBA84554-603A-4F3F-A35E-86E2AF8A6DD4}" type="presParOf" srcId="{59E7F40A-4071-4E63-AC64-0454774B10E9}" destId="{ACE68DFA-DE88-4BAC-8D27-BD6F3E9B9101}" srcOrd="1" destOrd="0" presId="urn:microsoft.com/office/officeart/2005/8/layout/hierarchy1"/>
    <dgm:cxn modelId="{B642AB0E-708C-4C79-998D-620D680F715B}" type="presParOf" srcId="{05C6EA31-5A69-4392-B1A1-343E02EC14EE}" destId="{4D3AD8B8-6AE8-4803-BE60-87813484A88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E448E-D9AB-4179-98A0-A202454DA00E}"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0D00B0F6-9DB5-470A-973D-8133E9D21438}">
      <dgm:prSet/>
      <dgm:spPr/>
      <dgm:t>
        <a:bodyPr/>
        <a:lstStyle/>
        <a:p>
          <a:pPr algn="just"/>
          <a:r>
            <a:rPr lang="en-US" b="1" dirty="0">
              <a:latin typeface="Times New Roman" panose="02020603050405020304" pitchFamily="18" charset="0"/>
              <a:cs typeface="Times New Roman" panose="02020603050405020304" pitchFamily="18" charset="0"/>
            </a:rPr>
            <a:t>Develop the next level of product: </a:t>
          </a:r>
          <a:r>
            <a:rPr lang="en-US" dirty="0">
              <a:latin typeface="Times New Roman" panose="02020603050405020304" pitchFamily="18" charset="0"/>
              <a:cs typeface="Times New Roman" panose="02020603050405020304" pitchFamily="18" charset="0"/>
            </a:rPr>
            <a:t>As the development progress goes to the third quadrant, the well-known and mostly required features are developed as well as verified with the testing methodologies. As this stage proceeds to the end of this third quadrant, new software or the next version of existing software is ready to deliver.</a:t>
          </a:r>
        </a:p>
      </dgm:t>
    </dgm:pt>
    <dgm:pt modelId="{9E8086D1-9251-400E-A4DC-91D0AFE81E36}" type="parTrans" cxnId="{BACF2685-BEFA-4F12-94F2-3330289DC177}">
      <dgm:prSet/>
      <dgm:spPr/>
      <dgm:t>
        <a:bodyPr/>
        <a:lstStyle/>
        <a:p>
          <a:endParaRPr lang="en-US"/>
        </a:p>
      </dgm:t>
    </dgm:pt>
    <dgm:pt modelId="{A6E9B59F-0035-4330-8D79-1DB1BBD507F4}" type="sibTrans" cxnId="{BACF2685-BEFA-4F12-94F2-3330289DC177}">
      <dgm:prSet/>
      <dgm:spPr/>
      <dgm:t>
        <a:bodyPr/>
        <a:lstStyle/>
        <a:p>
          <a:endParaRPr lang="en-US"/>
        </a:p>
      </dgm:t>
    </dgm:pt>
    <dgm:pt modelId="{E67E4A9A-A907-4F9D-BDDE-A2221FA82759}">
      <dgm:prSet/>
      <dgm:spPr/>
      <dgm:t>
        <a:bodyPr/>
        <a:lstStyle/>
        <a:p>
          <a:pPr algn="just"/>
          <a:r>
            <a:rPr lang="en-US" b="1" dirty="0">
              <a:latin typeface="Times New Roman" panose="02020603050405020304" pitchFamily="18" charset="0"/>
              <a:cs typeface="Times New Roman" panose="02020603050405020304" pitchFamily="18" charset="0"/>
            </a:rPr>
            <a:t>Plan the next Phase</a:t>
          </a:r>
          <a:r>
            <a:rPr lang="en-US" dirty="0">
              <a:latin typeface="Times New Roman" panose="02020603050405020304" pitchFamily="18" charset="0"/>
              <a:cs typeface="Times New Roman" panose="02020603050405020304" pitchFamily="18" charset="0"/>
            </a:rPr>
            <a:t>: As the development process proceeds in the fourth quadrant, the customers appraise the developed version of the project and reports if any further changes are required. At last, planning for the subsequent phase is initiated.</a:t>
          </a:r>
        </a:p>
      </dgm:t>
    </dgm:pt>
    <dgm:pt modelId="{BAA6C847-9ECE-4233-BAB9-01241EB8AF4C}" type="parTrans" cxnId="{F7F5BBA5-A7B9-451C-9253-FBF90CE092AA}">
      <dgm:prSet/>
      <dgm:spPr/>
      <dgm:t>
        <a:bodyPr/>
        <a:lstStyle/>
        <a:p>
          <a:endParaRPr lang="en-US"/>
        </a:p>
      </dgm:t>
    </dgm:pt>
    <dgm:pt modelId="{B8BEA7AD-DB4C-4EE9-8C83-0191D7770E03}" type="sibTrans" cxnId="{F7F5BBA5-A7B9-451C-9253-FBF90CE092AA}">
      <dgm:prSet/>
      <dgm:spPr/>
      <dgm:t>
        <a:bodyPr/>
        <a:lstStyle/>
        <a:p>
          <a:endParaRPr lang="en-US"/>
        </a:p>
      </dgm:t>
    </dgm:pt>
    <dgm:pt modelId="{463FF01F-7B5D-4758-A813-C557FE535B76}" type="pres">
      <dgm:prSet presAssocID="{2B4E448E-D9AB-4179-98A0-A202454DA00E}" presName="hierChild1" presStyleCnt="0">
        <dgm:presLayoutVars>
          <dgm:chPref val="1"/>
          <dgm:dir/>
          <dgm:animOne val="branch"/>
          <dgm:animLvl val="lvl"/>
          <dgm:resizeHandles/>
        </dgm:presLayoutVars>
      </dgm:prSet>
      <dgm:spPr/>
    </dgm:pt>
    <dgm:pt modelId="{7F769177-E7E4-446E-993A-7320BD6463FA}" type="pres">
      <dgm:prSet presAssocID="{0D00B0F6-9DB5-470A-973D-8133E9D21438}" presName="hierRoot1" presStyleCnt="0"/>
      <dgm:spPr/>
    </dgm:pt>
    <dgm:pt modelId="{C77DB4B3-281F-4E6E-AAC9-F6A3EC493C8F}" type="pres">
      <dgm:prSet presAssocID="{0D00B0F6-9DB5-470A-973D-8133E9D21438}" presName="composite" presStyleCnt="0"/>
      <dgm:spPr/>
    </dgm:pt>
    <dgm:pt modelId="{3720D198-AC8A-434B-B61C-EA853A5D677D}" type="pres">
      <dgm:prSet presAssocID="{0D00B0F6-9DB5-470A-973D-8133E9D21438}" presName="background" presStyleLbl="node0" presStyleIdx="0" presStyleCnt="2"/>
      <dgm:spPr/>
    </dgm:pt>
    <dgm:pt modelId="{A9322531-3FD5-4750-B101-E80643563907}" type="pres">
      <dgm:prSet presAssocID="{0D00B0F6-9DB5-470A-973D-8133E9D21438}" presName="text" presStyleLbl="fgAcc0" presStyleIdx="0" presStyleCnt="2">
        <dgm:presLayoutVars>
          <dgm:chPref val="3"/>
        </dgm:presLayoutVars>
      </dgm:prSet>
      <dgm:spPr/>
    </dgm:pt>
    <dgm:pt modelId="{90110178-F158-40B9-A49E-FEEF66837CC4}" type="pres">
      <dgm:prSet presAssocID="{0D00B0F6-9DB5-470A-973D-8133E9D21438}" presName="hierChild2" presStyleCnt="0"/>
      <dgm:spPr/>
    </dgm:pt>
    <dgm:pt modelId="{FFF2B7B1-4D53-47FD-99F9-255A6233A516}" type="pres">
      <dgm:prSet presAssocID="{E67E4A9A-A907-4F9D-BDDE-A2221FA82759}" presName="hierRoot1" presStyleCnt="0"/>
      <dgm:spPr/>
    </dgm:pt>
    <dgm:pt modelId="{A849B130-FB5C-4B6D-8A1D-26137F7ED72C}" type="pres">
      <dgm:prSet presAssocID="{E67E4A9A-A907-4F9D-BDDE-A2221FA82759}" presName="composite" presStyleCnt="0"/>
      <dgm:spPr/>
    </dgm:pt>
    <dgm:pt modelId="{4BBD21E7-1A4F-4D5D-ACAF-45F61947433F}" type="pres">
      <dgm:prSet presAssocID="{E67E4A9A-A907-4F9D-BDDE-A2221FA82759}" presName="background" presStyleLbl="node0" presStyleIdx="1" presStyleCnt="2"/>
      <dgm:spPr/>
    </dgm:pt>
    <dgm:pt modelId="{04485B6A-35BC-42D2-8828-E75CE902303C}" type="pres">
      <dgm:prSet presAssocID="{E67E4A9A-A907-4F9D-BDDE-A2221FA82759}" presName="text" presStyleLbl="fgAcc0" presStyleIdx="1" presStyleCnt="2">
        <dgm:presLayoutVars>
          <dgm:chPref val="3"/>
        </dgm:presLayoutVars>
      </dgm:prSet>
      <dgm:spPr/>
    </dgm:pt>
    <dgm:pt modelId="{4143D025-8E66-4600-B01B-29BD674C1CA2}" type="pres">
      <dgm:prSet presAssocID="{E67E4A9A-A907-4F9D-BDDE-A2221FA82759}" presName="hierChild2" presStyleCnt="0"/>
      <dgm:spPr/>
    </dgm:pt>
  </dgm:ptLst>
  <dgm:cxnLst>
    <dgm:cxn modelId="{B64DA961-AC8B-4CE5-8012-C3B937679427}" type="presOf" srcId="{E67E4A9A-A907-4F9D-BDDE-A2221FA82759}" destId="{04485B6A-35BC-42D2-8828-E75CE902303C}" srcOrd="0" destOrd="0" presId="urn:microsoft.com/office/officeart/2005/8/layout/hierarchy1"/>
    <dgm:cxn modelId="{BACF2685-BEFA-4F12-94F2-3330289DC177}" srcId="{2B4E448E-D9AB-4179-98A0-A202454DA00E}" destId="{0D00B0F6-9DB5-470A-973D-8133E9D21438}" srcOrd="0" destOrd="0" parTransId="{9E8086D1-9251-400E-A4DC-91D0AFE81E36}" sibTransId="{A6E9B59F-0035-4330-8D79-1DB1BBD507F4}"/>
    <dgm:cxn modelId="{71975398-0D2E-43C3-97C1-A25B045F8DED}" type="presOf" srcId="{2B4E448E-D9AB-4179-98A0-A202454DA00E}" destId="{463FF01F-7B5D-4758-A813-C557FE535B76}" srcOrd="0" destOrd="0" presId="urn:microsoft.com/office/officeart/2005/8/layout/hierarchy1"/>
    <dgm:cxn modelId="{F7F5BBA5-A7B9-451C-9253-FBF90CE092AA}" srcId="{2B4E448E-D9AB-4179-98A0-A202454DA00E}" destId="{E67E4A9A-A907-4F9D-BDDE-A2221FA82759}" srcOrd="1" destOrd="0" parTransId="{BAA6C847-9ECE-4233-BAB9-01241EB8AF4C}" sibTransId="{B8BEA7AD-DB4C-4EE9-8C83-0191D7770E03}"/>
    <dgm:cxn modelId="{3D1670CA-367D-4C48-A45D-A915DEC9A5A3}" type="presOf" srcId="{0D00B0F6-9DB5-470A-973D-8133E9D21438}" destId="{A9322531-3FD5-4750-B101-E80643563907}" srcOrd="0" destOrd="0" presId="urn:microsoft.com/office/officeart/2005/8/layout/hierarchy1"/>
    <dgm:cxn modelId="{2C7D1602-CE4F-443C-A7DD-61ED0B8A74B8}" type="presParOf" srcId="{463FF01F-7B5D-4758-A813-C557FE535B76}" destId="{7F769177-E7E4-446E-993A-7320BD6463FA}" srcOrd="0" destOrd="0" presId="urn:microsoft.com/office/officeart/2005/8/layout/hierarchy1"/>
    <dgm:cxn modelId="{BFDFA5E8-1D93-4E7E-9277-873CCC330C0F}" type="presParOf" srcId="{7F769177-E7E4-446E-993A-7320BD6463FA}" destId="{C77DB4B3-281F-4E6E-AAC9-F6A3EC493C8F}" srcOrd="0" destOrd="0" presId="urn:microsoft.com/office/officeart/2005/8/layout/hierarchy1"/>
    <dgm:cxn modelId="{FAE4849F-45F5-405B-9E2C-DA83DEDAF2A3}" type="presParOf" srcId="{C77DB4B3-281F-4E6E-AAC9-F6A3EC493C8F}" destId="{3720D198-AC8A-434B-B61C-EA853A5D677D}" srcOrd="0" destOrd="0" presId="urn:microsoft.com/office/officeart/2005/8/layout/hierarchy1"/>
    <dgm:cxn modelId="{7609EE98-99AA-486B-9A34-932D4CC7DCE8}" type="presParOf" srcId="{C77DB4B3-281F-4E6E-AAC9-F6A3EC493C8F}" destId="{A9322531-3FD5-4750-B101-E80643563907}" srcOrd="1" destOrd="0" presId="urn:microsoft.com/office/officeart/2005/8/layout/hierarchy1"/>
    <dgm:cxn modelId="{0EBEEC2B-C387-4BAD-834B-0293713EE67F}" type="presParOf" srcId="{7F769177-E7E4-446E-993A-7320BD6463FA}" destId="{90110178-F158-40B9-A49E-FEEF66837CC4}" srcOrd="1" destOrd="0" presId="urn:microsoft.com/office/officeart/2005/8/layout/hierarchy1"/>
    <dgm:cxn modelId="{C899DF1A-87C7-451E-B635-DEFADC99176C}" type="presParOf" srcId="{463FF01F-7B5D-4758-A813-C557FE535B76}" destId="{FFF2B7B1-4D53-47FD-99F9-255A6233A516}" srcOrd="1" destOrd="0" presId="urn:microsoft.com/office/officeart/2005/8/layout/hierarchy1"/>
    <dgm:cxn modelId="{28D247B4-50D5-4E3D-96F2-2614AD21D4A7}" type="presParOf" srcId="{FFF2B7B1-4D53-47FD-99F9-255A6233A516}" destId="{A849B130-FB5C-4B6D-8A1D-26137F7ED72C}" srcOrd="0" destOrd="0" presId="urn:microsoft.com/office/officeart/2005/8/layout/hierarchy1"/>
    <dgm:cxn modelId="{54F6E0F8-4303-48D6-A17D-91D962AA3D24}" type="presParOf" srcId="{A849B130-FB5C-4B6D-8A1D-26137F7ED72C}" destId="{4BBD21E7-1A4F-4D5D-ACAF-45F61947433F}" srcOrd="0" destOrd="0" presId="urn:microsoft.com/office/officeart/2005/8/layout/hierarchy1"/>
    <dgm:cxn modelId="{0C0E70E4-1E9E-4054-B929-05E13BEFDEFB}" type="presParOf" srcId="{A849B130-FB5C-4B6D-8A1D-26137F7ED72C}" destId="{04485B6A-35BC-42D2-8828-E75CE902303C}" srcOrd="1" destOrd="0" presId="urn:microsoft.com/office/officeart/2005/8/layout/hierarchy1"/>
    <dgm:cxn modelId="{3F57E71D-EEAB-4435-BD93-F4692037AD5A}" type="presParOf" srcId="{FFF2B7B1-4D53-47FD-99F9-255A6233A516}" destId="{4143D025-8E66-4600-B01B-29BD674C1CA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B951E-A5E2-48CB-88AA-10177ECA210D}" type="doc">
      <dgm:prSet loTypeId="urn:microsoft.com/office/officeart/2016/7/layout/LinearBlockProcessNumbered" loCatId="process" qsTypeId="urn:microsoft.com/office/officeart/2005/8/quickstyle/simple4" qsCatId="simple" csTypeId="urn:microsoft.com/office/officeart/2005/8/colors/colorful1" csCatId="colorful"/>
      <dgm:spPr/>
      <dgm:t>
        <a:bodyPr/>
        <a:lstStyle/>
        <a:p>
          <a:endParaRPr lang="en-US"/>
        </a:p>
      </dgm:t>
    </dgm:pt>
    <dgm:pt modelId="{92B7A25D-D9FF-4362-8189-E4434160F20C}">
      <dgm:prSet/>
      <dgm:spPr/>
      <dgm:t>
        <a:bodyPr/>
        <a:lstStyle/>
        <a:p>
          <a:r>
            <a:rPr lang="en-US"/>
            <a:t>When deliverance is required to be frequent.</a:t>
          </a:r>
        </a:p>
      </dgm:t>
    </dgm:pt>
    <dgm:pt modelId="{361F24C8-CCD3-44F9-A42F-E2352A1CA1D7}" type="parTrans" cxnId="{B8C7A093-E8A6-4A7F-B79F-BCD503B70DBD}">
      <dgm:prSet/>
      <dgm:spPr/>
      <dgm:t>
        <a:bodyPr/>
        <a:lstStyle/>
        <a:p>
          <a:endParaRPr lang="en-US"/>
        </a:p>
      </dgm:t>
    </dgm:pt>
    <dgm:pt modelId="{41A87889-DD5F-4938-8654-F606253D5E1A}" type="sibTrans" cxnId="{B8C7A093-E8A6-4A7F-B79F-BCD503B70DBD}">
      <dgm:prSet phldrT="01" phldr="0"/>
      <dgm:spPr/>
      <dgm:t>
        <a:bodyPr/>
        <a:lstStyle/>
        <a:p>
          <a:r>
            <a:rPr lang="en-US"/>
            <a:t>01</a:t>
          </a:r>
        </a:p>
      </dgm:t>
    </dgm:pt>
    <dgm:pt modelId="{21A8894B-5D06-48EB-B107-88BEAC1A4510}">
      <dgm:prSet/>
      <dgm:spPr/>
      <dgm:t>
        <a:bodyPr/>
        <a:lstStyle/>
        <a:p>
          <a:r>
            <a:rPr lang="en-US"/>
            <a:t>When the project is large</a:t>
          </a:r>
        </a:p>
      </dgm:t>
    </dgm:pt>
    <dgm:pt modelId="{B886EF11-084F-4A56-B899-4ACA649808F1}" type="parTrans" cxnId="{59D3B54A-BF9B-44DC-8C02-0986581377AB}">
      <dgm:prSet/>
      <dgm:spPr/>
      <dgm:t>
        <a:bodyPr/>
        <a:lstStyle/>
        <a:p>
          <a:endParaRPr lang="en-US"/>
        </a:p>
      </dgm:t>
    </dgm:pt>
    <dgm:pt modelId="{315E3891-B555-4E01-8920-A37322A046BC}" type="sibTrans" cxnId="{59D3B54A-BF9B-44DC-8C02-0986581377AB}">
      <dgm:prSet phldrT="02" phldr="0"/>
      <dgm:spPr/>
      <dgm:t>
        <a:bodyPr/>
        <a:lstStyle/>
        <a:p>
          <a:r>
            <a:rPr lang="en-US"/>
            <a:t>02</a:t>
          </a:r>
        </a:p>
      </dgm:t>
    </dgm:pt>
    <dgm:pt modelId="{28277BD0-D08B-49DF-9DF8-49039EA9133A}">
      <dgm:prSet/>
      <dgm:spPr/>
      <dgm:t>
        <a:bodyPr/>
        <a:lstStyle/>
        <a:p>
          <a:r>
            <a:rPr lang="en-US"/>
            <a:t>When requirements are unclear and complex</a:t>
          </a:r>
        </a:p>
      </dgm:t>
    </dgm:pt>
    <dgm:pt modelId="{AA3C075E-D892-49A0-A4F2-BC3FB14E0ABC}" type="parTrans" cxnId="{D94646B2-33E9-4484-ABB7-8B26DC4CD422}">
      <dgm:prSet/>
      <dgm:spPr/>
      <dgm:t>
        <a:bodyPr/>
        <a:lstStyle/>
        <a:p>
          <a:endParaRPr lang="en-US"/>
        </a:p>
      </dgm:t>
    </dgm:pt>
    <dgm:pt modelId="{0F8BF686-CC3B-41F6-8551-CBC320EEA62D}" type="sibTrans" cxnId="{D94646B2-33E9-4484-ABB7-8B26DC4CD422}">
      <dgm:prSet phldrT="03" phldr="0"/>
      <dgm:spPr/>
      <dgm:t>
        <a:bodyPr/>
        <a:lstStyle/>
        <a:p>
          <a:r>
            <a:rPr lang="en-US"/>
            <a:t>03</a:t>
          </a:r>
        </a:p>
      </dgm:t>
    </dgm:pt>
    <dgm:pt modelId="{8412DB6B-3F86-4B78-A414-BB652E7F082B}">
      <dgm:prSet/>
      <dgm:spPr/>
      <dgm:t>
        <a:bodyPr/>
        <a:lstStyle/>
        <a:p>
          <a:r>
            <a:rPr lang="en-US"/>
            <a:t>When changes may require at any time</a:t>
          </a:r>
        </a:p>
      </dgm:t>
    </dgm:pt>
    <dgm:pt modelId="{D91066C3-2F74-47BF-BDFD-5FA94CAB6CF7}" type="parTrans" cxnId="{1471B9B2-13EE-419C-BD02-DE7DC3AC8EF5}">
      <dgm:prSet/>
      <dgm:spPr/>
      <dgm:t>
        <a:bodyPr/>
        <a:lstStyle/>
        <a:p>
          <a:endParaRPr lang="en-US"/>
        </a:p>
      </dgm:t>
    </dgm:pt>
    <dgm:pt modelId="{A757D0B8-339B-4463-9BED-536666665A0A}" type="sibTrans" cxnId="{1471B9B2-13EE-419C-BD02-DE7DC3AC8EF5}">
      <dgm:prSet phldrT="04" phldr="0"/>
      <dgm:spPr/>
      <dgm:t>
        <a:bodyPr/>
        <a:lstStyle/>
        <a:p>
          <a:r>
            <a:rPr lang="en-US"/>
            <a:t>04</a:t>
          </a:r>
        </a:p>
      </dgm:t>
    </dgm:pt>
    <dgm:pt modelId="{62730B20-884D-4ABE-A80B-4AAE2C7C74F6}">
      <dgm:prSet/>
      <dgm:spPr/>
      <dgm:t>
        <a:bodyPr/>
        <a:lstStyle/>
        <a:p>
          <a:r>
            <a:rPr lang="en-US"/>
            <a:t>Large and high budget projects</a:t>
          </a:r>
        </a:p>
      </dgm:t>
    </dgm:pt>
    <dgm:pt modelId="{94399E18-0F0B-4C07-8A5C-340968514BDC}" type="parTrans" cxnId="{F7B7615A-BF4D-464B-9FBF-F78A2F5A4F54}">
      <dgm:prSet/>
      <dgm:spPr/>
      <dgm:t>
        <a:bodyPr/>
        <a:lstStyle/>
        <a:p>
          <a:endParaRPr lang="en-US"/>
        </a:p>
      </dgm:t>
    </dgm:pt>
    <dgm:pt modelId="{370B259A-A249-4945-BF3D-B984CBBF5F43}" type="sibTrans" cxnId="{F7B7615A-BF4D-464B-9FBF-F78A2F5A4F54}">
      <dgm:prSet phldrT="05" phldr="0"/>
      <dgm:spPr/>
      <dgm:t>
        <a:bodyPr/>
        <a:lstStyle/>
        <a:p>
          <a:r>
            <a:rPr lang="en-US"/>
            <a:t>05</a:t>
          </a:r>
        </a:p>
      </dgm:t>
    </dgm:pt>
    <dgm:pt modelId="{3ADFDF23-0C8F-49BF-840C-31E922C2314C}" type="pres">
      <dgm:prSet presAssocID="{EA5B951E-A5E2-48CB-88AA-10177ECA210D}" presName="Name0" presStyleCnt="0">
        <dgm:presLayoutVars>
          <dgm:animLvl val="lvl"/>
          <dgm:resizeHandles val="exact"/>
        </dgm:presLayoutVars>
      </dgm:prSet>
      <dgm:spPr/>
    </dgm:pt>
    <dgm:pt modelId="{32AB391C-213D-4C46-AF94-6FE3D92BD535}" type="pres">
      <dgm:prSet presAssocID="{92B7A25D-D9FF-4362-8189-E4434160F20C}" presName="compositeNode" presStyleCnt="0">
        <dgm:presLayoutVars>
          <dgm:bulletEnabled val="1"/>
        </dgm:presLayoutVars>
      </dgm:prSet>
      <dgm:spPr/>
    </dgm:pt>
    <dgm:pt modelId="{B11E7353-C1C2-4065-9692-BF99387D9409}" type="pres">
      <dgm:prSet presAssocID="{92B7A25D-D9FF-4362-8189-E4434160F20C}" presName="bgRect" presStyleLbl="alignNode1" presStyleIdx="0" presStyleCnt="5"/>
      <dgm:spPr/>
    </dgm:pt>
    <dgm:pt modelId="{FC139174-316A-4796-A7DD-33F1913FEE4E}" type="pres">
      <dgm:prSet presAssocID="{41A87889-DD5F-4938-8654-F606253D5E1A}" presName="sibTransNodeRect" presStyleLbl="alignNode1" presStyleIdx="0" presStyleCnt="5">
        <dgm:presLayoutVars>
          <dgm:chMax val="0"/>
          <dgm:bulletEnabled val="1"/>
        </dgm:presLayoutVars>
      </dgm:prSet>
      <dgm:spPr/>
    </dgm:pt>
    <dgm:pt modelId="{B36609F6-F54B-4793-922D-336BF151B96E}" type="pres">
      <dgm:prSet presAssocID="{92B7A25D-D9FF-4362-8189-E4434160F20C}" presName="nodeRect" presStyleLbl="alignNode1" presStyleIdx="0" presStyleCnt="5">
        <dgm:presLayoutVars>
          <dgm:bulletEnabled val="1"/>
        </dgm:presLayoutVars>
      </dgm:prSet>
      <dgm:spPr/>
    </dgm:pt>
    <dgm:pt modelId="{442816C8-5933-4BF7-BF98-0AE65141CDF4}" type="pres">
      <dgm:prSet presAssocID="{41A87889-DD5F-4938-8654-F606253D5E1A}" presName="sibTrans" presStyleCnt="0"/>
      <dgm:spPr/>
    </dgm:pt>
    <dgm:pt modelId="{42201E66-AE3A-454E-B328-9D6C9302DE54}" type="pres">
      <dgm:prSet presAssocID="{21A8894B-5D06-48EB-B107-88BEAC1A4510}" presName="compositeNode" presStyleCnt="0">
        <dgm:presLayoutVars>
          <dgm:bulletEnabled val="1"/>
        </dgm:presLayoutVars>
      </dgm:prSet>
      <dgm:spPr/>
    </dgm:pt>
    <dgm:pt modelId="{8AFFD1DE-6E40-4ADF-BB82-D9992431AE7B}" type="pres">
      <dgm:prSet presAssocID="{21A8894B-5D06-48EB-B107-88BEAC1A4510}" presName="bgRect" presStyleLbl="alignNode1" presStyleIdx="1" presStyleCnt="5"/>
      <dgm:spPr/>
    </dgm:pt>
    <dgm:pt modelId="{3E48E67E-B2D9-4672-8FF8-7B7DF77E59C2}" type="pres">
      <dgm:prSet presAssocID="{315E3891-B555-4E01-8920-A37322A046BC}" presName="sibTransNodeRect" presStyleLbl="alignNode1" presStyleIdx="1" presStyleCnt="5">
        <dgm:presLayoutVars>
          <dgm:chMax val="0"/>
          <dgm:bulletEnabled val="1"/>
        </dgm:presLayoutVars>
      </dgm:prSet>
      <dgm:spPr/>
    </dgm:pt>
    <dgm:pt modelId="{BE990F61-7761-44B1-87B4-55DA76683BE0}" type="pres">
      <dgm:prSet presAssocID="{21A8894B-5D06-48EB-B107-88BEAC1A4510}" presName="nodeRect" presStyleLbl="alignNode1" presStyleIdx="1" presStyleCnt="5">
        <dgm:presLayoutVars>
          <dgm:bulletEnabled val="1"/>
        </dgm:presLayoutVars>
      </dgm:prSet>
      <dgm:spPr/>
    </dgm:pt>
    <dgm:pt modelId="{E30C4A0A-1744-4DEF-B963-0C42363B3CC6}" type="pres">
      <dgm:prSet presAssocID="{315E3891-B555-4E01-8920-A37322A046BC}" presName="sibTrans" presStyleCnt="0"/>
      <dgm:spPr/>
    </dgm:pt>
    <dgm:pt modelId="{DD605A8F-AE42-4121-A3CF-9F51F8DE9F2D}" type="pres">
      <dgm:prSet presAssocID="{28277BD0-D08B-49DF-9DF8-49039EA9133A}" presName="compositeNode" presStyleCnt="0">
        <dgm:presLayoutVars>
          <dgm:bulletEnabled val="1"/>
        </dgm:presLayoutVars>
      </dgm:prSet>
      <dgm:spPr/>
    </dgm:pt>
    <dgm:pt modelId="{A35847AF-1CD0-42AF-8BC6-35CB3246C737}" type="pres">
      <dgm:prSet presAssocID="{28277BD0-D08B-49DF-9DF8-49039EA9133A}" presName="bgRect" presStyleLbl="alignNode1" presStyleIdx="2" presStyleCnt="5"/>
      <dgm:spPr/>
    </dgm:pt>
    <dgm:pt modelId="{92548131-D81F-448B-88C2-BE4AB5DDA844}" type="pres">
      <dgm:prSet presAssocID="{0F8BF686-CC3B-41F6-8551-CBC320EEA62D}" presName="sibTransNodeRect" presStyleLbl="alignNode1" presStyleIdx="2" presStyleCnt="5">
        <dgm:presLayoutVars>
          <dgm:chMax val="0"/>
          <dgm:bulletEnabled val="1"/>
        </dgm:presLayoutVars>
      </dgm:prSet>
      <dgm:spPr/>
    </dgm:pt>
    <dgm:pt modelId="{416103D2-476E-4D09-8434-37047A27417F}" type="pres">
      <dgm:prSet presAssocID="{28277BD0-D08B-49DF-9DF8-49039EA9133A}" presName="nodeRect" presStyleLbl="alignNode1" presStyleIdx="2" presStyleCnt="5">
        <dgm:presLayoutVars>
          <dgm:bulletEnabled val="1"/>
        </dgm:presLayoutVars>
      </dgm:prSet>
      <dgm:spPr/>
    </dgm:pt>
    <dgm:pt modelId="{72DD4694-696D-484E-8870-5950C8D2AC41}" type="pres">
      <dgm:prSet presAssocID="{0F8BF686-CC3B-41F6-8551-CBC320EEA62D}" presName="sibTrans" presStyleCnt="0"/>
      <dgm:spPr/>
    </dgm:pt>
    <dgm:pt modelId="{29F4CCBD-16E1-49C2-8461-C3938E34A7CB}" type="pres">
      <dgm:prSet presAssocID="{8412DB6B-3F86-4B78-A414-BB652E7F082B}" presName="compositeNode" presStyleCnt="0">
        <dgm:presLayoutVars>
          <dgm:bulletEnabled val="1"/>
        </dgm:presLayoutVars>
      </dgm:prSet>
      <dgm:spPr/>
    </dgm:pt>
    <dgm:pt modelId="{48FBB885-C1E1-4A86-B027-390F6123B75C}" type="pres">
      <dgm:prSet presAssocID="{8412DB6B-3F86-4B78-A414-BB652E7F082B}" presName="bgRect" presStyleLbl="alignNode1" presStyleIdx="3" presStyleCnt="5"/>
      <dgm:spPr/>
    </dgm:pt>
    <dgm:pt modelId="{2E93FBF2-A371-4B3B-BF9E-5D9C50A8F05E}" type="pres">
      <dgm:prSet presAssocID="{A757D0B8-339B-4463-9BED-536666665A0A}" presName="sibTransNodeRect" presStyleLbl="alignNode1" presStyleIdx="3" presStyleCnt="5">
        <dgm:presLayoutVars>
          <dgm:chMax val="0"/>
          <dgm:bulletEnabled val="1"/>
        </dgm:presLayoutVars>
      </dgm:prSet>
      <dgm:spPr/>
    </dgm:pt>
    <dgm:pt modelId="{A87DF728-6B36-4150-88CA-5875AC6206D4}" type="pres">
      <dgm:prSet presAssocID="{8412DB6B-3F86-4B78-A414-BB652E7F082B}" presName="nodeRect" presStyleLbl="alignNode1" presStyleIdx="3" presStyleCnt="5">
        <dgm:presLayoutVars>
          <dgm:bulletEnabled val="1"/>
        </dgm:presLayoutVars>
      </dgm:prSet>
      <dgm:spPr/>
    </dgm:pt>
    <dgm:pt modelId="{B41F2094-1864-47E1-BB18-12333AA7C364}" type="pres">
      <dgm:prSet presAssocID="{A757D0B8-339B-4463-9BED-536666665A0A}" presName="sibTrans" presStyleCnt="0"/>
      <dgm:spPr/>
    </dgm:pt>
    <dgm:pt modelId="{B21ABCB4-24C6-421C-9D4A-CDADDC0462CA}" type="pres">
      <dgm:prSet presAssocID="{62730B20-884D-4ABE-A80B-4AAE2C7C74F6}" presName="compositeNode" presStyleCnt="0">
        <dgm:presLayoutVars>
          <dgm:bulletEnabled val="1"/>
        </dgm:presLayoutVars>
      </dgm:prSet>
      <dgm:spPr/>
    </dgm:pt>
    <dgm:pt modelId="{BE02383B-4803-4530-BBF2-D4B5330222E4}" type="pres">
      <dgm:prSet presAssocID="{62730B20-884D-4ABE-A80B-4AAE2C7C74F6}" presName="bgRect" presStyleLbl="alignNode1" presStyleIdx="4" presStyleCnt="5"/>
      <dgm:spPr/>
    </dgm:pt>
    <dgm:pt modelId="{9863F70C-F700-40E9-A334-DD80AFA34D90}" type="pres">
      <dgm:prSet presAssocID="{370B259A-A249-4945-BF3D-B984CBBF5F43}" presName="sibTransNodeRect" presStyleLbl="alignNode1" presStyleIdx="4" presStyleCnt="5">
        <dgm:presLayoutVars>
          <dgm:chMax val="0"/>
          <dgm:bulletEnabled val="1"/>
        </dgm:presLayoutVars>
      </dgm:prSet>
      <dgm:spPr/>
    </dgm:pt>
    <dgm:pt modelId="{6445CAAE-E2D4-48F4-945F-1885F0A1DE0A}" type="pres">
      <dgm:prSet presAssocID="{62730B20-884D-4ABE-A80B-4AAE2C7C74F6}" presName="nodeRect" presStyleLbl="alignNode1" presStyleIdx="4" presStyleCnt="5">
        <dgm:presLayoutVars>
          <dgm:bulletEnabled val="1"/>
        </dgm:presLayoutVars>
      </dgm:prSet>
      <dgm:spPr/>
    </dgm:pt>
  </dgm:ptLst>
  <dgm:cxnLst>
    <dgm:cxn modelId="{8EF2E60D-1F44-4773-9CB1-70B58A889EB9}" type="presOf" srcId="{EA5B951E-A5E2-48CB-88AA-10177ECA210D}" destId="{3ADFDF23-0C8F-49BF-840C-31E922C2314C}" srcOrd="0" destOrd="0" presId="urn:microsoft.com/office/officeart/2016/7/layout/LinearBlockProcessNumbered"/>
    <dgm:cxn modelId="{2AFCF414-CF76-4C30-8560-F181966E4D6C}" type="presOf" srcId="{21A8894B-5D06-48EB-B107-88BEAC1A4510}" destId="{BE990F61-7761-44B1-87B4-55DA76683BE0}" srcOrd="1" destOrd="0" presId="urn:microsoft.com/office/officeart/2016/7/layout/LinearBlockProcessNumbered"/>
    <dgm:cxn modelId="{19C43B1C-3254-4365-A836-C221AEA26F75}" type="presOf" srcId="{A757D0B8-339B-4463-9BED-536666665A0A}" destId="{2E93FBF2-A371-4B3B-BF9E-5D9C50A8F05E}" srcOrd="0" destOrd="0" presId="urn:microsoft.com/office/officeart/2016/7/layout/LinearBlockProcessNumbered"/>
    <dgm:cxn modelId="{58CBE42F-32A7-4652-977E-8BBD680A681B}" type="presOf" srcId="{28277BD0-D08B-49DF-9DF8-49039EA9133A}" destId="{A35847AF-1CD0-42AF-8BC6-35CB3246C737}" srcOrd="0" destOrd="0" presId="urn:microsoft.com/office/officeart/2016/7/layout/LinearBlockProcessNumbered"/>
    <dgm:cxn modelId="{50564D67-F36E-4282-B68B-325164F264BB}" type="presOf" srcId="{28277BD0-D08B-49DF-9DF8-49039EA9133A}" destId="{416103D2-476E-4D09-8434-37047A27417F}" srcOrd="1" destOrd="0" presId="urn:microsoft.com/office/officeart/2016/7/layout/LinearBlockProcessNumbered"/>
    <dgm:cxn modelId="{A91D734A-7F0D-4560-96C6-22F7711D9CDE}" type="presOf" srcId="{8412DB6B-3F86-4B78-A414-BB652E7F082B}" destId="{A87DF728-6B36-4150-88CA-5875AC6206D4}" srcOrd="1" destOrd="0" presId="urn:microsoft.com/office/officeart/2016/7/layout/LinearBlockProcessNumbered"/>
    <dgm:cxn modelId="{59D3B54A-BF9B-44DC-8C02-0986581377AB}" srcId="{EA5B951E-A5E2-48CB-88AA-10177ECA210D}" destId="{21A8894B-5D06-48EB-B107-88BEAC1A4510}" srcOrd="1" destOrd="0" parTransId="{B886EF11-084F-4A56-B899-4ACA649808F1}" sibTransId="{315E3891-B555-4E01-8920-A37322A046BC}"/>
    <dgm:cxn modelId="{F5FF8F71-3565-416B-AA2A-02B7DE7407D4}" type="presOf" srcId="{0F8BF686-CC3B-41F6-8551-CBC320EEA62D}" destId="{92548131-D81F-448B-88C2-BE4AB5DDA844}" srcOrd="0" destOrd="0" presId="urn:microsoft.com/office/officeart/2016/7/layout/LinearBlockProcessNumbered"/>
    <dgm:cxn modelId="{14251253-7F9A-4ADB-B062-8FEF129CCF5D}" type="presOf" srcId="{92B7A25D-D9FF-4362-8189-E4434160F20C}" destId="{B11E7353-C1C2-4065-9692-BF99387D9409}" srcOrd="0" destOrd="0" presId="urn:microsoft.com/office/officeart/2016/7/layout/LinearBlockProcessNumbered"/>
    <dgm:cxn modelId="{09441B73-780B-4649-9C8E-534F73DF50F1}" type="presOf" srcId="{62730B20-884D-4ABE-A80B-4AAE2C7C74F6}" destId="{BE02383B-4803-4530-BBF2-D4B5330222E4}" srcOrd="0" destOrd="0" presId="urn:microsoft.com/office/officeart/2016/7/layout/LinearBlockProcessNumbered"/>
    <dgm:cxn modelId="{BF969257-FB08-46D3-9D62-96BEF9A1B643}" type="presOf" srcId="{62730B20-884D-4ABE-A80B-4AAE2C7C74F6}" destId="{6445CAAE-E2D4-48F4-945F-1885F0A1DE0A}" srcOrd="1" destOrd="0" presId="urn:microsoft.com/office/officeart/2016/7/layout/LinearBlockProcessNumbered"/>
    <dgm:cxn modelId="{F7B7615A-BF4D-464B-9FBF-F78A2F5A4F54}" srcId="{EA5B951E-A5E2-48CB-88AA-10177ECA210D}" destId="{62730B20-884D-4ABE-A80B-4AAE2C7C74F6}" srcOrd="4" destOrd="0" parTransId="{94399E18-0F0B-4C07-8A5C-340968514BDC}" sibTransId="{370B259A-A249-4945-BF3D-B984CBBF5F43}"/>
    <dgm:cxn modelId="{6B7C1A84-DFBB-41E0-AC0C-F7E1C55919DA}" type="presOf" srcId="{8412DB6B-3F86-4B78-A414-BB652E7F082B}" destId="{48FBB885-C1E1-4A86-B027-390F6123B75C}" srcOrd="0" destOrd="0" presId="urn:microsoft.com/office/officeart/2016/7/layout/LinearBlockProcessNumbered"/>
    <dgm:cxn modelId="{7BBA6B8E-4609-41B0-94F6-9CF93EE1A0D3}" type="presOf" srcId="{41A87889-DD5F-4938-8654-F606253D5E1A}" destId="{FC139174-316A-4796-A7DD-33F1913FEE4E}" srcOrd="0" destOrd="0" presId="urn:microsoft.com/office/officeart/2016/7/layout/LinearBlockProcessNumbered"/>
    <dgm:cxn modelId="{B8C7A093-E8A6-4A7F-B79F-BCD503B70DBD}" srcId="{EA5B951E-A5E2-48CB-88AA-10177ECA210D}" destId="{92B7A25D-D9FF-4362-8189-E4434160F20C}" srcOrd="0" destOrd="0" parTransId="{361F24C8-CCD3-44F9-A42F-E2352A1CA1D7}" sibTransId="{41A87889-DD5F-4938-8654-F606253D5E1A}"/>
    <dgm:cxn modelId="{AE762495-0981-4A54-A8F7-41537D263BBD}" type="presOf" srcId="{315E3891-B555-4E01-8920-A37322A046BC}" destId="{3E48E67E-B2D9-4672-8FF8-7B7DF77E59C2}" srcOrd="0" destOrd="0" presId="urn:microsoft.com/office/officeart/2016/7/layout/LinearBlockProcessNumbered"/>
    <dgm:cxn modelId="{A476B3A0-C196-429A-9416-600EC80D3FBD}" type="presOf" srcId="{21A8894B-5D06-48EB-B107-88BEAC1A4510}" destId="{8AFFD1DE-6E40-4ADF-BB82-D9992431AE7B}" srcOrd="0" destOrd="0" presId="urn:microsoft.com/office/officeart/2016/7/layout/LinearBlockProcessNumbered"/>
    <dgm:cxn modelId="{F067FFA0-8854-43B3-9E1D-6ABC84FB525C}" type="presOf" srcId="{370B259A-A249-4945-BF3D-B984CBBF5F43}" destId="{9863F70C-F700-40E9-A334-DD80AFA34D90}" srcOrd="0" destOrd="0" presId="urn:microsoft.com/office/officeart/2016/7/layout/LinearBlockProcessNumbered"/>
    <dgm:cxn modelId="{D94646B2-33E9-4484-ABB7-8B26DC4CD422}" srcId="{EA5B951E-A5E2-48CB-88AA-10177ECA210D}" destId="{28277BD0-D08B-49DF-9DF8-49039EA9133A}" srcOrd="2" destOrd="0" parTransId="{AA3C075E-D892-49A0-A4F2-BC3FB14E0ABC}" sibTransId="{0F8BF686-CC3B-41F6-8551-CBC320EEA62D}"/>
    <dgm:cxn modelId="{1471B9B2-13EE-419C-BD02-DE7DC3AC8EF5}" srcId="{EA5B951E-A5E2-48CB-88AA-10177ECA210D}" destId="{8412DB6B-3F86-4B78-A414-BB652E7F082B}" srcOrd="3" destOrd="0" parTransId="{D91066C3-2F74-47BF-BDFD-5FA94CAB6CF7}" sibTransId="{A757D0B8-339B-4463-9BED-536666665A0A}"/>
    <dgm:cxn modelId="{F8613FEF-237F-4807-A351-06E6F7730CAD}" type="presOf" srcId="{92B7A25D-D9FF-4362-8189-E4434160F20C}" destId="{B36609F6-F54B-4793-922D-336BF151B96E}" srcOrd="1" destOrd="0" presId="urn:microsoft.com/office/officeart/2016/7/layout/LinearBlockProcessNumbered"/>
    <dgm:cxn modelId="{8DE6AB0E-AD1C-445B-9B05-EAA6F39100B2}" type="presParOf" srcId="{3ADFDF23-0C8F-49BF-840C-31E922C2314C}" destId="{32AB391C-213D-4C46-AF94-6FE3D92BD535}" srcOrd="0" destOrd="0" presId="urn:microsoft.com/office/officeart/2016/7/layout/LinearBlockProcessNumbered"/>
    <dgm:cxn modelId="{E7763F90-E5A3-4E76-BEFF-1873AD3220C2}" type="presParOf" srcId="{32AB391C-213D-4C46-AF94-6FE3D92BD535}" destId="{B11E7353-C1C2-4065-9692-BF99387D9409}" srcOrd="0" destOrd="0" presId="urn:microsoft.com/office/officeart/2016/7/layout/LinearBlockProcessNumbered"/>
    <dgm:cxn modelId="{58A12BD4-7F6E-487F-84F3-4C79AF74DBF3}" type="presParOf" srcId="{32AB391C-213D-4C46-AF94-6FE3D92BD535}" destId="{FC139174-316A-4796-A7DD-33F1913FEE4E}" srcOrd="1" destOrd="0" presId="urn:microsoft.com/office/officeart/2016/7/layout/LinearBlockProcessNumbered"/>
    <dgm:cxn modelId="{BF0ACD5B-B476-4D1A-B201-84CAA20F15D7}" type="presParOf" srcId="{32AB391C-213D-4C46-AF94-6FE3D92BD535}" destId="{B36609F6-F54B-4793-922D-336BF151B96E}" srcOrd="2" destOrd="0" presId="urn:microsoft.com/office/officeart/2016/7/layout/LinearBlockProcessNumbered"/>
    <dgm:cxn modelId="{C69565FD-3500-4E0A-91FC-9A62CC0738D3}" type="presParOf" srcId="{3ADFDF23-0C8F-49BF-840C-31E922C2314C}" destId="{442816C8-5933-4BF7-BF98-0AE65141CDF4}" srcOrd="1" destOrd="0" presId="urn:microsoft.com/office/officeart/2016/7/layout/LinearBlockProcessNumbered"/>
    <dgm:cxn modelId="{598C61CB-9493-4CEE-8C37-DCB36DA32B85}" type="presParOf" srcId="{3ADFDF23-0C8F-49BF-840C-31E922C2314C}" destId="{42201E66-AE3A-454E-B328-9D6C9302DE54}" srcOrd="2" destOrd="0" presId="urn:microsoft.com/office/officeart/2016/7/layout/LinearBlockProcessNumbered"/>
    <dgm:cxn modelId="{7685E1B5-9B6E-4289-B8C2-7D54731F3ADE}" type="presParOf" srcId="{42201E66-AE3A-454E-B328-9D6C9302DE54}" destId="{8AFFD1DE-6E40-4ADF-BB82-D9992431AE7B}" srcOrd="0" destOrd="0" presId="urn:microsoft.com/office/officeart/2016/7/layout/LinearBlockProcessNumbered"/>
    <dgm:cxn modelId="{85B5A80B-9458-46CE-9695-E16AB61120AC}" type="presParOf" srcId="{42201E66-AE3A-454E-B328-9D6C9302DE54}" destId="{3E48E67E-B2D9-4672-8FF8-7B7DF77E59C2}" srcOrd="1" destOrd="0" presId="urn:microsoft.com/office/officeart/2016/7/layout/LinearBlockProcessNumbered"/>
    <dgm:cxn modelId="{D675D294-380B-409D-B106-5043A93F00F5}" type="presParOf" srcId="{42201E66-AE3A-454E-B328-9D6C9302DE54}" destId="{BE990F61-7761-44B1-87B4-55DA76683BE0}" srcOrd="2" destOrd="0" presId="urn:microsoft.com/office/officeart/2016/7/layout/LinearBlockProcessNumbered"/>
    <dgm:cxn modelId="{D4D628A3-1C2E-4708-854E-930BAF7E872A}" type="presParOf" srcId="{3ADFDF23-0C8F-49BF-840C-31E922C2314C}" destId="{E30C4A0A-1744-4DEF-B963-0C42363B3CC6}" srcOrd="3" destOrd="0" presId="urn:microsoft.com/office/officeart/2016/7/layout/LinearBlockProcessNumbered"/>
    <dgm:cxn modelId="{042C03CB-8E35-4F7F-BFBD-7B9D713B6B05}" type="presParOf" srcId="{3ADFDF23-0C8F-49BF-840C-31E922C2314C}" destId="{DD605A8F-AE42-4121-A3CF-9F51F8DE9F2D}" srcOrd="4" destOrd="0" presId="urn:microsoft.com/office/officeart/2016/7/layout/LinearBlockProcessNumbered"/>
    <dgm:cxn modelId="{7C926019-7CB8-4F2C-91BD-001A1399C7A5}" type="presParOf" srcId="{DD605A8F-AE42-4121-A3CF-9F51F8DE9F2D}" destId="{A35847AF-1CD0-42AF-8BC6-35CB3246C737}" srcOrd="0" destOrd="0" presId="urn:microsoft.com/office/officeart/2016/7/layout/LinearBlockProcessNumbered"/>
    <dgm:cxn modelId="{CA03159F-1654-4134-8A20-33AF67A33FC4}" type="presParOf" srcId="{DD605A8F-AE42-4121-A3CF-9F51F8DE9F2D}" destId="{92548131-D81F-448B-88C2-BE4AB5DDA844}" srcOrd="1" destOrd="0" presId="urn:microsoft.com/office/officeart/2016/7/layout/LinearBlockProcessNumbered"/>
    <dgm:cxn modelId="{5D925A25-22AC-4BA2-9E75-38D2F2C3460A}" type="presParOf" srcId="{DD605A8F-AE42-4121-A3CF-9F51F8DE9F2D}" destId="{416103D2-476E-4D09-8434-37047A27417F}" srcOrd="2" destOrd="0" presId="urn:microsoft.com/office/officeart/2016/7/layout/LinearBlockProcessNumbered"/>
    <dgm:cxn modelId="{0972371B-6943-403C-A56E-0309283EDCB4}" type="presParOf" srcId="{3ADFDF23-0C8F-49BF-840C-31E922C2314C}" destId="{72DD4694-696D-484E-8870-5950C8D2AC41}" srcOrd="5" destOrd="0" presId="urn:microsoft.com/office/officeart/2016/7/layout/LinearBlockProcessNumbered"/>
    <dgm:cxn modelId="{9D33B1CA-0B07-49B4-AFE9-519BCC2C57FC}" type="presParOf" srcId="{3ADFDF23-0C8F-49BF-840C-31E922C2314C}" destId="{29F4CCBD-16E1-49C2-8461-C3938E34A7CB}" srcOrd="6" destOrd="0" presId="urn:microsoft.com/office/officeart/2016/7/layout/LinearBlockProcessNumbered"/>
    <dgm:cxn modelId="{3A8234EB-3260-475D-89E9-04B5A04EA4D9}" type="presParOf" srcId="{29F4CCBD-16E1-49C2-8461-C3938E34A7CB}" destId="{48FBB885-C1E1-4A86-B027-390F6123B75C}" srcOrd="0" destOrd="0" presId="urn:microsoft.com/office/officeart/2016/7/layout/LinearBlockProcessNumbered"/>
    <dgm:cxn modelId="{719F646B-25D2-488D-849C-0D8B399B1940}" type="presParOf" srcId="{29F4CCBD-16E1-49C2-8461-C3938E34A7CB}" destId="{2E93FBF2-A371-4B3B-BF9E-5D9C50A8F05E}" srcOrd="1" destOrd="0" presId="urn:microsoft.com/office/officeart/2016/7/layout/LinearBlockProcessNumbered"/>
    <dgm:cxn modelId="{5B3646C3-E325-4160-93A8-E11BC61FA3A7}" type="presParOf" srcId="{29F4CCBD-16E1-49C2-8461-C3938E34A7CB}" destId="{A87DF728-6B36-4150-88CA-5875AC6206D4}" srcOrd="2" destOrd="0" presId="urn:microsoft.com/office/officeart/2016/7/layout/LinearBlockProcessNumbered"/>
    <dgm:cxn modelId="{C36CC781-82CE-476F-9AF4-2671C1E56226}" type="presParOf" srcId="{3ADFDF23-0C8F-49BF-840C-31E922C2314C}" destId="{B41F2094-1864-47E1-BB18-12333AA7C364}" srcOrd="7" destOrd="0" presId="urn:microsoft.com/office/officeart/2016/7/layout/LinearBlockProcessNumbered"/>
    <dgm:cxn modelId="{2690B430-0FA4-4192-8C4D-299AFB817ADB}" type="presParOf" srcId="{3ADFDF23-0C8F-49BF-840C-31E922C2314C}" destId="{B21ABCB4-24C6-421C-9D4A-CDADDC0462CA}" srcOrd="8" destOrd="0" presId="urn:microsoft.com/office/officeart/2016/7/layout/LinearBlockProcessNumbered"/>
    <dgm:cxn modelId="{A2D0DD89-9F3B-443A-B241-60F1342DCA98}" type="presParOf" srcId="{B21ABCB4-24C6-421C-9D4A-CDADDC0462CA}" destId="{BE02383B-4803-4530-BBF2-D4B5330222E4}" srcOrd="0" destOrd="0" presId="urn:microsoft.com/office/officeart/2016/7/layout/LinearBlockProcessNumbered"/>
    <dgm:cxn modelId="{9C5D109F-26BC-4387-952C-ABC6DA43D325}" type="presParOf" srcId="{B21ABCB4-24C6-421C-9D4A-CDADDC0462CA}" destId="{9863F70C-F700-40E9-A334-DD80AFA34D90}" srcOrd="1" destOrd="0" presId="urn:microsoft.com/office/officeart/2016/7/layout/LinearBlockProcessNumbered"/>
    <dgm:cxn modelId="{4ADD9D33-3E8B-4CFB-8305-6EB0F3525E3E}" type="presParOf" srcId="{B21ABCB4-24C6-421C-9D4A-CDADDC0462CA}" destId="{6445CAAE-E2D4-48F4-945F-1885F0A1DE0A}"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035C64-366E-41D7-B30F-B65B1216E92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BFC6FF09-2D5D-4B5A-A954-115936B74091}">
      <dgm:prSet/>
      <dgm:spPr/>
      <dgm:t>
        <a:bodyPr/>
        <a:lstStyle/>
        <a:p>
          <a:r>
            <a:rPr lang="en-GB" baseline="0"/>
            <a:t>eXtreme programming</a:t>
          </a:r>
          <a:endParaRPr lang="en-US"/>
        </a:p>
      </dgm:t>
    </dgm:pt>
    <dgm:pt modelId="{ED53ABB3-CA71-40A7-BB95-8AC8C088518D}" type="parTrans" cxnId="{E4FC462B-1DCE-4D60-90E4-79582877A843}">
      <dgm:prSet/>
      <dgm:spPr/>
      <dgm:t>
        <a:bodyPr/>
        <a:lstStyle/>
        <a:p>
          <a:endParaRPr lang="en-US"/>
        </a:p>
      </dgm:t>
    </dgm:pt>
    <dgm:pt modelId="{0F5496E2-45A1-41EC-A967-291853676347}" type="sibTrans" cxnId="{E4FC462B-1DCE-4D60-90E4-79582877A843}">
      <dgm:prSet/>
      <dgm:spPr/>
      <dgm:t>
        <a:bodyPr/>
        <a:lstStyle/>
        <a:p>
          <a:endParaRPr lang="en-US"/>
        </a:p>
      </dgm:t>
    </dgm:pt>
    <dgm:pt modelId="{8A334CD1-011F-4B8F-B87D-159BC1D785F4}">
      <dgm:prSet/>
      <dgm:spPr/>
      <dgm:t>
        <a:bodyPr/>
        <a:lstStyle/>
        <a:p>
          <a:r>
            <a:rPr lang="en-GB" baseline="0"/>
            <a:t>SCRUM</a:t>
          </a:r>
          <a:endParaRPr lang="en-US"/>
        </a:p>
      </dgm:t>
    </dgm:pt>
    <dgm:pt modelId="{F870F8A5-CD87-4239-8B16-47779599974B}" type="parTrans" cxnId="{CF2295BD-3704-4C9D-A1F6-07DC7BEEB7DC}">
      <dgm:prSet/>
      <dgm:spPr/>
      <dgm:t>
        <a:bodyPr/>
        <a:lstStyle/>
        <a:p>
          <a:endParaRPr lang="en-US"/>
        </a:p>
      </dgm:t>
    </dgm:pt>
    <dgm:pt modelId="{7DDE8D8B-8E66-4DD5-8BA4-188BF4505BE0}" type="sibTrans" cxnId="{CF2295BD-3704-4C9D-A1F6-07DC7BEEB7DC}">
      <dgm:prSet/>
      <dgm:spPr/>
      <dgm:t>
        <a:bodyPr/>
        <a:lstStyle/>
        <a:p>
          <a:endParaRPr lang="en-US"/>
        </a:p>
      </dgm:t>
    </dgm:pt>
    <dgm:pt modelId="{A0BE3097-0192-4DCF-8F6D-23B2BAEB8A23}">
      <dgm:prSet/>
      <dgm:spPr/>
      <dgm:t>
        <a:bodyPr/>
        <a:lstStyle/>
        <a:p>
          <a:r>
            <a:rPr lang="en-GB" baseline="0"/>
            <a:t>Agile Modeling</a:t>
          </a:r>
          <a:endParaRPr lang="en-US"/>
        </a:p>
      </dgm:t>
    </dgm:pt>
    <dgm:pt modelId="{C3743E55-1722-4C61-92DA-91340221A097}" type="parTrans" cxnId="{64F2C34F-1C63-42A6-AD09-9149598981B9}">
      <dgm:prSet/>
      <dgm:spPr/>
      <dgm:t>
        <a:bodyPr/>
        <a:lstStyle/>
        <a:p>
          <a:endParaRPr lang="en-US"/>
        </a:p>
      </dgm:t>
    </dgm:pt>
    <dgm:pt modelId="{95C0E8D5-9768-4171-916B-5BE0AAC13B37}" type="sibTrans" cxnId="{64F2C34F-1C63-42A6-AD09-9149598981B9}">
      <dgm:prSet/>
      <dgm:spPr/>
      <dgm:t>
        <a:bodyPr/>
        <a:lstStyle/>
        <a:p>
          <a:endParaRPr lang="en-US"/>
        </a:p>
      </dgm:t>
    </dgm:pt>
    <dgm:pt modelId="{8EE96BAA-E64B-451A-9B67-F4EDA73BDD32}">
      <dgm:prSet/>
      <dgm:spPr/>
      <dgm:t>
        <a:bodyPr/>
        <a:lstStyle/>
        <a:p>
          <a:r>
            <a:rPr lang="en-GB" baseline="0"/>
            <a:t>Adaptive Software Development</a:t>
          </a:r>
          <a:endParaRPr lang="en-US"/>
        </a:p>
      </dgm:t>
    </dgm:pt>
    <dgm:pt modelId="{CD7F80E3-EC00-49CB-9D09-FC012D48782E}" type="parTrans" cxnId="{9E45E476-A55D-43CC-91C8-1245D7EE4183}">
      <dgm:prSet/>
      <dgm:spPr/>
      <dgm:t>
        <a:bodyPr/>
        <a:lstStyle/>
        <a:p>
          <a:endParaRPr lang="en-US"/>
        </a:p>
      </dgm:t>
    </dgm:pt>
    <dgm:pt modelId="{6D4EBAB8-103C-499D-A458-87EABE8F5699}" type="sibTrans" cxnId="{9E45E476-A55D-43CC-91C8-1245D7EE4183}">
      <dgm:prSet/>
      <dgm:spPr/>
      <dgm:t>
        <a:bodyPr/>
        <a:lstStyle/>
        <a:p>
          <a:endParaRPr lang="en-US"/>
        </a:p>
      </dgm:t>
    </dgm:pt>
    <dgm:pt modelId="{D51CCEB9-CD7A-4DDB-B129-63067149031E}">
      <dgm:prSet/>
      <dgm:spPr/>
      <dgm:t>
        <a:bodyPr/>
        <a:lstStyle/>
        <a:p>
          <a:r>
            <a:rPr lang="en-GB" baseline="0" dirty="0"/>
            <a:t>Crystal</a:t>
          </a:r>
          <a:endParaRPr lang="en-US" dirty="0"/>
        </a:p>
      </dgm:t>
    </dgm:pt>
    <dgm:pt modelId="{C4DC9852-B694-4142-B1DE-14BBB77BD0EB}" type="parTrans" cxnId="{95E1D1AA-3C01-4010-8D0A-A51E448A0F72}">
      <dgm:prSet/>
      <dgm:spPr/>
      <dgm:t>
        <a:bodyPr/>
        <a:lstStyle/>
        <a:p>
          <a:endParaRPr lang="en-US"/>
        </a:p>
      </dgm:t>
    </dgm:pt>
    <dgm:pt modelId="{D95EC06F-FFFD-49C3-A74F-F52EB385803B}" type="sibTrans" cxnId="{95E1D1AA-3C01-4010-8D0A-A51E448A0F72}">
      <dgm:prSet/>
      <dgm:spPr/>
      <dgm:t>
        <a:bodyPr/>
        <a:lstStyle/>
        <a:p>
          <a:endParaRPr lang="en-US"/>
        </a:p>
      </dgm:t>
    </dgm:pt>
    <dgm:pt modelId="{C2A04564-36DF-4C1C-9D2D-8F9FB16FFF35}">
      <dgm:prSet/>
      <dgm:spPr/>
      <dgm:t>
        <a:bodyPr/>
        <a:lstStyle/>
        <a:p>
          <a:r>
            <a:rPr lang="en-GB" baseline="0"/>
            <a:t>Dynamic Systems Development Methods (DSDM) </a:t>
          </a:r>
          <a:endParaRPr lang="en-US"/>
        </a:p>
      </dgm:t>
    </dgm:pt>
    <dgm:pt modelId="{510BF18D-8376-4573-9F78-77A5C7E876A4}" type="parTrans" cxnId="{BCBB42D7-B66F-40AB-A96F-4F7D245445F6}">
      <dgm:prSet/>
      <dgm:spPr/>
      <dgm:t>
        <a:bodyPr/>
        <a:lstStyle/>
        <a:p>
          <a:endParaRPr lang="en-US"/>
        </a:p>
      </dgm:t>
    </dgm:pt>
    <dgm:pt modelId="{6F0F3EAE-CDEC-4556-A4FE-976F8A31FC22}" type="sibTrans" cxnId="{BCBB42D7-B66F-40AB-A96F-4F7D245445F6}">
      <dgm:prSet/>
      <dgm:spPr/>
      <dgm:t>
        <a:bodyPr/>
        <a:lstStyle/>
        <a:p>
          <a:endParaRPr lang="en-US"/>
        </a:p>
      </dgm:t>
    </dgm:pt>
    <dgm:pt modelId="{C9F0EB7A-9820-48F3-9DF9-CD4AB5663846}">
      <dgm:prSet/>
      <dgm:spPr/>
      <dgm:t>
        <a:bodyPr/>
        <a:lstStyle/>
        <a:p>
          <a:r>
            <a:rPr lang="en-GB" baseline="0" dirty="0"/>
            <a:t>Feature Driven Development (FDD)</a:t>
          </a:r>
          <a:endParaRPr lang="en-US" dirty="0"/>
        </a:p>
      </dgm:t>
    </dgm:pt>
    <dgm:pt modelId="{F7E5FBE3-6547-44A1-A411-BA1C68BBB727}" type="parTrans" cxnId="{1D677780-8E2C-409D-A78E-B94679A4D2D8}">
      <dgm:prSet/>
      <dgm:spPr/>
      <dgm:t>
        <a:bodyPr/>
        <a:lstStyle/>
        <a:p>
          <a:endParaRPr lang="en-US"/>
        </a:p>
      </dgm:t>
    </dgm:pt>
    <dgm:pt modelId="{86795582-3483-4585-A864-9F72BE456CD5}" type="sibTrans" cxnId="{1D677780-8E2C-409D-A78E-B94679A4D2D8}">
      <dgm:prSet/>
      <dgm:spPr/>
      <dgm:t>
        <a:bodyPr/>
        <a:lstStyle/>
        <a:p>
          <a:endParaRPr lang="en-US"/>
        </a:p>
      </dgm:t>
    </dgm:pt>
    <dgm:pt modelId="{A6A6D239-42BE-498B-998B-E59E5DA90A28}">
      <dgm:prSet/>
      <dgm:spPr/>
      <dgm:t>
        <a:bodyPr/>
        <a:lstStyle/>
        <a:p>
          <a:r>
            <a:rPr lang="en-GB" baseline="0"/>
            <a:t>Lean software development</a:t>
          </a:r>
          <a:endParaRPr lang="en-US"/>
        </a:p>
      </dgm:t>
    </dgm:pt>
    <dgm:pt modelId="{3255E763-F2AF-4113-8013-ECACB7DFB639}" type="parTrans" cxnId="{1A68491C-7060-475B-B145-EF515CA05AC7}">
      <dgm:prSet/>
      <dgm:spPr/>
      <dgm:t>
        <a:bodyPr/>
        <a:lstStyle/>
        <a:p>
          <a:endParaRPr lang="en-US"/>
        </a:p>
      </dgm:t>
    </dgm:pt>
    <dgm:pt modelId="{ACDD0326-967B-480C-A166-36FF211F4D0F}" type="sibTrans" cxnId="{1A68491C-7060-475B-B145-EF515CA05AC7}">
      <dgm:prSet/>
      <dgm:spPr/>
      <dgm:t>
        <a:bodyPr/>
        <a:lstStyle/>
        <a:p>
          <a:endParaRPr lang="en-US"/>
        </a:p>
      </dgm:t>
    </dgm:pt>
    <dgm:pt modelId="{B7876F99-5D86-44D4-83CA-59C03735DECA}" type="pres">
      <dgm:prSet presAssocID="{13035C64-366E-41D7-B30F-B65B1216E925}" presName="diagram" presStyleCnt="0">
        <dgm:presLayoutVars>
          <dgm:dir/>
          <dgm:resizeHandles val="exact"/>
        </dgm:presLayoutVars>
      </dgm:prSet>
      <dgm:spPr/>
    </dgm:pt>
    <dgm:pt modelId="{044747B3-D9E1-47B1-9B46-AA868E3F79FB}" type="pres">
      <dgm:prSet presAssocID="{BFC6FF09-2D5D-4B5A-A954-115936B74091}" presName="node" presStyleLbl="node1" presStyleIdx="0" presStyleCnt="8">
        <dgm:presLayoutVars>
          <dgm:bulletEnabled val="1"/>
        </dgm:presLayoutVars>
      </dgm:prSet>
      <dgm:spPr/>
    </dgm:pt>
    <dgm:pt modelId="{102CC443-F9DC-47DE-9AB4-CF0336ECEB78}" type="pres">
      <dgm:prSet presAssocID="{0F5496E2-45A1-41EC-A967-291853676347}" presName="sibTrans" presStyleCnt="0"/>
      <dgm:spPr/>
    </dgm:pt>
    <dgm:pt modelId="{4D1619D1-DB79-4C9A-96BC-05F806FCEE05}" type="pres">
      <dgm:prSet presAssocID="{8A334CD1-011F-4B8F-B87D-159BC1D785F4}" presName="node" presStyleLbl="node1" presStyleIdx="1" presStyleCnt="8">
        <dgm:presLayoutVars>
          <dgm:bulletEnabled val="1"/>
        </dgm:presLayoutVars>
      </dgm:prSet>
      <dgm:spPr/>
    </dgm:pt>
    <dgm:pt modelId="{DB371032-BA52-4654-9200-EB8FDE7A39B2}" type="pres">
      <dgm:prSet presAssocID="{7DDE8D8B-8E66-4DD5-8BA4-188BF4505BE0}" presName="sibTrans" presStyleCnt="0"/>
      <dgm:spPr/>
    </dgm:pt>
    <dgm:pt modelId="{7666F1DD-093F-420F-9582-D8D949EA9218}" type="pres">
      <dgm:prSet presAssocID="{A0BE3097-0192-4DCF-8F6D-23B2BAEB8A23}" presName="node" presStyleLbl="node1" presStyleIdx="2" presStyleCnt="8">
        <dgm:presLayoutVars>
          <dgm:bulletEnabled val="1"/>
        </dgm:presLayoutVars>
      </dgm:prSet>
      <dgm:spPr/>
    </dgm:pt>
    <dgm:pt modelId="{45EE0E05-80BD-4433-83FF-09E5E79117CF}" type="pres">
      <dgm:prSet presAssocID="{95C0E8D5-9768-4171-916B-5BE0AAC13B37}" presName="sibTrans" presStyleCnt="0"/>
      <dgm:spPr/>
    </dgm:pt>
    <dgm:pt modelId="{FBE296CC-8FCB-4215-8235-2A1EA5ECB253}" type="pres">
      <dgm:prSet presAssocID="{8EE96BAA-E64B-451A-9B67-F4EDA73BDD32}" presName="node" presStyleLbl="node1" presStyleIdx="3" presStyleCnt="8">
        <dgm:presLayoutVars>
          <dgm:bulletEnabled val="1"/>
        </dgm:presLayoutVars>
      </dgm:prSet>
      <dgm:spPr/>
    </dgm:pt>
    <dgm:pt modelId="{44DC353B-64EA-413D-9A2F-0779D88426C8}" type="pres">
      <dgm:prSet presAssocID="{6D4EBAB8-103C-499D-A458-87EABE8F5699}" presName="sibTrans" presStyleCnt="0"/>
      <dgm:spPr/>
    </dgm:pt>
    <dgm:pt modelId="{25A6020B-9F72-491C-89FA-D2B138362C0F}" type="pres">
      <dgm:prSet presAssocID="{D51CCEB9-CD7A-4DDB-B129-63067149031E}" presName="node" presStyleLbl="node1" presStyleIdx="4" presStyleCnt="8">
        <dgm:presLayoutVars>
          <dgm:bulletEnabled val="1"/>
        </dgm:presLayoutVars>
      </dgm:prSet>
      <dgm:spPr/>
    </dgm:pt>
    <dgm:pt modelId="{320A8B97-9A93-4991-B0C8-29C97BC9C2F6}" type="pres">
      <dgm:prSet presAssocID="{D95EC06F-FFFD-49C3-A74F-F52EB385803B}" presName="sibTrans" presStyleCnt="0"/>
      <dgm:spPr/>
    </dgm:pt>
    <dgm:pt modelId="{C88C7793-261B-4B12-BB7E-A9FD34FA5FB7}" type="pres">
      <dgm:prSet presAssocID="{C2A04564-36DF-4C1C-9D2D-8F9FB16FFF35}" presName="node" presStyleLbl="node1" presStyleIdx="5" presStyleCnt="8">
        <dgm:presLayoutVars>
          <dgm:bulletEnabled val="1"/>
        </dgm:presLayoutVars>
      </dgm:prSet>
      <dgm:spPr/>
    </dgm:pt>
    <dgm:pt modelId="{0E38CC47-FA23-4F04-A72D-59ACAB1A9318}" type="pres">
      <dgm:prSet presAssocID="{6F0F3EAE-CDEC-4556-A4FE-976F8A31FC22}" presName="sibTrans" presStyleCnt="0"/>
      <dgm:spPr/>
    </dgm:pt>
    <dgm:pt modelId="{5FC0BF9C-56B4-4A45-B6C5-7A0043791333}" type="pres">
      <dgm:prSet presAssocID="{C9F0EB7A-9820-48F3-9DF9-CD4AB5663846}" presName="node" presStyleLbl="node1" presStyleIdx="6" presStyleCnt="8">
        <dgm:presLayoutVars>
          <dgm:bulletEnabled val="1"/>
        </dgm:presLayoutVars>
      </dgm:prSet>
      <dgm:spPr/>
    </dgm:pt>
    <dgm:pt modelId="{E12C964C-136F-4CA7-852E-984426D51742}" type="pres">
      <dgm:prSet presAssocID="{86795582-3483-4585-A864-9F72BE456CD5}" presName="sibTrans" presStyleCnt="0"/>
      <dgm:spPr/>
    </dgm:pt>
    <dgm:pt modelId="{EA28F78B-7846-4E83-96B7-CB81C8AFEE33}" type="pres">
      <dgm:prSet presAssocID="{A6A6D239-42BE-498B-998B-E59E5DA90A28}" presName="node" presStyleLbl="node1" presStyleIdx="7" presStyleCnt="8">
        <dgm:presLayoutVars>
          <dgm:bulletEnabled val="1"/>
        </dgm:presLayoutVars>
      </dgm:prSet>
      <dgm:spPr/>
    </dgm:pt>
  </dgm:ptLst>
  <dgm:cxnLst>
    <dgm:cxn modelId="{1A68491C-7060-475B-B145-EF515CA05AC7}" srcId="{13035C64-366E-41D7-B30F-B65B1216E925}" destId="{A6A6D239-42BE-498B-998B-E59E5DA90A28}" srcOrd="7" destOrd="0" parTransId="{3255E763-F2AF-4113-8013-ECACB7DFB639}" sibTransId="{ACDD0326-967B-480C-A166-36FF211F4D0F}"/>
    <dgm:cxn modelId="{E4FC462B-1DCE-4D60-90E4-79582877A843}" srcId="{13035C64-366E-41D7-B30F-B65B1216E925}" destId="{BFC6FF09-2D5D-4B5A-A954-115936B74091}" srcOrd="0" destOrd="0" parTransId="{ED53ABB3-CA71-40A7-BB95-8AC8C088518D}" sibTransId="{0F5496E2-45A1-41EC-A967-291853676347}"/>
    <dgm:cxn modelId="{1ED2F531-9C85-4AB9-9843-F7F63D8C8778}" type="presOf" srcId="{C9F0EB7A-9820-48F3-9DF9-CD4AB5663846}" destId="{5FC0BF9C-56B4-4A45-B6C5-7A0043791333}" srcOrd="0" destOrd="0" presId="urn:microsoft.com/office/officeart/2005/8/layout/default"/>
    <dgm:cxn modelId="{7F1FBB3C-6B4F-4DC8-B4FD-DFC5C90254AD}" type="presOf" srcId="{8A334CD1-011F-4B8F-B87D-159BC1D785F4}" destId="{4D1619D1-DB79-4C9A-96BC-05F806FCEE05}" srcOrd="0" destOrd="0" presId="urn:microsoft.com/office/officeart/2005/8/layout/default"/>
    <dgm:cxn modelId="{743E3369-DBDC-4CD4-8722-E7C2217F4875}" type="presOf" srcId="{A6A6D239-42BE-498B-998B-E59E5DA90A28}" destId="{EA28F78B-7846-4E83-96B7-CB81C8AFEE33}" srcOrd="0" destOrd="0" presId="urn:microsoft.com/office/officeart/2005/8/layout/default"/>
    <dgm:cxn modelId="{64F2C34F-1C63-42A6-AD09-9149598981B9}" srcId="{13035C64-366E-41D7-B30F-B65B1216E925}" destId="{A0BE3097-0192-4DCF-8F6D-23B2BAEB8A23}" srcOrd="2" destOrd="0" parTransId="{C3743E55-1722-4C61-92DA-91340221A097}" sibTransId="{95C0E8D5-9768-4171-916B-5BE0AAC13B37}"/>
    <dgm:cxn modelId="{9E45E476-A55D-43CC-91C8-1245D7EE4183}" srcId="{13035C64-366E-41D7-B30F-B65B1216E925}" destId="{8EE96BAA-E64B-451A-9B67-F4EDA73BDD32}" srcOrd="3" destOrd="0" parTransId="{CD7F80E3-EC00-49CB-9D09-FC012D48782E}" sibTransId="{6D4EBAB8-103C-499D-A458-87EABE8F5699}"/>
    <dgm:cxn modelId="{8CCD455A-D93F-4263-9CC8-EF2224A66D8E}" type="presOf" srcId="{A0BE3097-0192-4DCF-8F6D-23B2BAEB8A23}" destId="{7666F1DD-093F-420F-9582-D8D949EA9218}" srcOrd="0" destOrd="0" presId="urn:microsoft.com/office/officeart/2005/8/layout/default"/>
    <dgm:cxn modelId="{1D677780-8E2C-409D-A78E-B94679A4D2D8}" srcId="{13035C64-366E-41D7-B30F-B65B1216E925}" destId="{C9F0EB7A-9820-48F3-9DF9-CD4AB5663846}" srcOrd="6" destOrd="0" parTransId="{F7E5FBE3-6547-44A1-A411-BA1C68BBB727}" sibTransId="{86795582-3483-4585-A864-9F72BE456CD5}"/>
    <dgm:cxn modelId="{4771BB81-3063-4319-90FB-8226F4246461}" type="presOf" srcId="{D51CCEB9-CD7A-4DDB-B129-63067149031E}" destId="{25A6020B-9F72-491C-89FA-D2B138362C0F}" srcOrd="0" destOrd="0" presId="urn:microsoft.com/office/officeart/2005/8/layout/default"/>
    <dgm:cxn modelId="{4501DDA3-990C-4486-B313-4E17A1C88BAC}" type="presOf" srcId="{BFC6FF09-2D5D-4B5A-A954-115936B74091}" destId="{044747B3-D9E1-47B1-9B46-AA868E3F79FB}" srcOrd="0" destOrd="0" presId="urn:microsoft.com/office/officeart/2005/8/layout/default"/>
    <dgm:cxn modelId="{95E1D1AA-3C01-4010-8D0A-A51E448A0F72}" srcId="{13035C64-366E-41D7-B30F-B65B1216E925}" destId="{D51CCEB9-CD7A-4DDB-B129-63067149031E}" srcOrd="4" destOrd="0" parTransId="{C4DC9852-B694-4142-B1DE-14BBB77BD0EB}" sibTransId="{D95EC06F-FFFD-49C3-A74F-F52EB385803B}"/>
    <dgm:cxn modelId="{CF2295BD-3704-4C9D-A1F6-07DC7BEEB7DC}" srcId="{13035C64-366E-41D7-B30F-B65B1216E925}" destId="{8A334CD1-011F-4B8F-B87D-159BC1D785F4}" srcOrd="1" destOrd="0" parTransId="{F870F8A5-CD87-4239-8B16-47779599974B}" sibTransId="{7DDE8D8B-8E66-4DD5-8BA4-188BF4505BE0}"/>
    <dgm:cxn modelId="{BCBB42D7-B66F-40AB-A96F-4F7D245445F6}" srcId="{13035C64-366E-41D7-B30F-B65B1216E925}" destId="{C2A04564-36DF-4C1C-9D2D-8F9FB16FFF35}" srcOrd="5" destOrd="0" parTransId="{510BF18D-8376-4573-9F78-77A5C7E876A4}" sibTransId="{6F0F3EAE-CDEC-4556-A4FE-976F8A31FC22}"/>
    <dgm:cxn modelId="{3E3103DE-1BDF-4EC2-B3F0-5F265EC64CFF}" type="presOf" srcId="{C2A04564-36DF-4C1C-9D2D-8F9FB16FFF35}" destId="{C88C7793-261B-4B12-BB7E-A9FD34FA5FB7}" srcOrd="0" destOrd="0" presId="urn:microsoft.com/office/officeart/2005/8/layout/default"/>
    <dgm:cxn modelId="{F711EDE0-1FB5-4F0D-B4B0-B01E149960F6}" type="presOf" srcId="{8EE96BAA-E64B-451A-9B67-F4EDA73BDD32}" destId="{FBE296CC-8FCB-4215-8235-2A1EA5ECB253}" srcOrd="0" destOrd="0" presId="urn:microsoft.com/office/officeart/2005/8/layout/default"/>
    <dgm:cxn modelId="{168E55F4-3D17-45FB-93A2-F7B8BC6204CF}" type="presOf" srcId="{13035C64-366E-41D7-B30F-B65B1216E925}" destId="{B7876F99-5D86-44D4-83CA-59C03735DECA}" srcOrd="0" destOrd="0" presId="urn:microsoft.com/office/officeart/2005/8/layout/default"/>
    <dgm:cxn modelId="{5B2B54F7-8984-4341-B745-F699FFAA7B0A}" type="presParOf" srcId="{B7876F99-5D86-44D4-83CA-59C03735DECA}" destId="{044747B3-D9E1-47B1-9B46-AA868E3F79FB}" srcOrd="0" destOrd="0" presId="urn:microsoft.com/office/officeart/2005/8/layout/default"/>
    <dgm:cxn modelId="{B87D48AB-790B-4857-9E9B-2F023419F7DA}" type="presParOf" srcId="{B7876F99-5D86-44D4-83CA-59C03735DECA}" destId="{102CC443-F9DC-47DE-9AB4-CF0336ECEB78}" srcOrd="1" destOrd="0" presId="urn:microsoft.com/office/officeart/2005/8/layout/default"/>
    <dgm:cxn modelId="{46EAB756-2663-407C-87F7-BF56D8F3422D}" type="presParOf" srcId="{B7876F99-5D86-44D4-83CA-59C03735DECA}" destId="{4D1619D1-DB79-4C9A-96BC-05F806FCEE05}" srcOrd="2" destOrd="0" presId="urn:microsoft.com/office/officeart/2005/8/layout/default"/>
    <dgm:cxn modelId="{59B6204D-A877-40F2-B257-7AD9935F4E16}" type="presParOf" srcId="{B7876F99-5D86-44D4-83CA-59C03735DECA}" destId="{DB371032-BA52-4654-9200-EB8FDE7A39B2}" srcOrd="3" destOrd="0" presId="urn:microsoft.com/office/officeart/2005/8/layout/default"/>
    <dgm:cxn modelId="{586E6080-7414-4F0F-B843-9FD56EC6B8FB}" type="presParOf" srcId="{B7876F99-5D86-44D4-83CA-59C03735DECA}" destId="{7666F1DD-093F-420F-9582-D8D949EA9218}" srcOrd="4" destOrd="0" presId="urn:microsoft.com/office/officeart/2005/8/layout/default"/>
    <dgm:cxn modelId="{3EC08FB1-0776-44E4-802F-B811A078BCD8}" type="presParOf" srcId="{B7876F99-5D86-44D4-83CA-59C03735DECA}" destId="{45EE0E05-80BD-4433-83FF-09E5E79117CF}" srcOrd="5" destOrd="0" presId="urn:microsoft.com/office/officeart/2005/8/layout/default"/>
    <dgm:cxn modelId="{ACB3362B-4702-4FC9-8E01-4411C8DF2DF9}" type="presParOf" srcId="{B7876F99-5D86-44D4-83CA-59C03735DECA}" destId="{FBE296CC-8FCB-4215-8235-2A1EA5ECB253}" srcOrd="6" destOrd="0" presId="urn:microsoft.com/office/officeart/2005/8/layout/default"/>
    <dgm:cxn modelId="{01CC4907-FC42-487D-99D7-39CCC8C2A709}" type="presParOf" srcId="{B7876F99-5D86-44D4-83CA-59C03735DECA}" destId="{44DC353B-64EA-413D-9A2F-0779D88426C8}" srcOrd="7" destOrd="0" presId="urn:microsoft.com/office/officeart/2005/8/layout/default"/>
    <dgm:cxn modelId="{26EB706D-F137-486C-80D9-A027A4BB43C3}" type="presParOf" srcId="{B7876F99-5D86-44D4-83CA-59C03735DECA}" destId="{25A6020B-9F72-491C-89FA-D2B138362C0F}" srcOrd="8" destOrd="0" presId="urn:microsoft.com/office/officeart/2005/8/layout/default"/>
    <dgm:cxn modelId="{52AAFF87-1358-413F-AEC8-614AE234A8CF}" type="presParOf" srcId="{B7876F99-5D86-44D4-83CA-59C03735DECA}" destId="{320A8B97-9A93-4991-B0C8-29C97BC9C2F6}" srcOrd="9" destOrd="0" presId="urn:microsoft.com/office/officeart/2005/8/layout/default"/>
    <dgm:cxn modelId="{E306BC78-9206-4368-8693-551C3112E4AE}" type="presParOf" srcId="{B7876F99-5D86-44D4-83CA-59C03735DECA}" destId="{C88C7793-261B-4B12-BB7E-A9FD34FA5FB7}" srcOrd="10" destOrd="0" presId="urn:microsoft.com/office/officeart/2005/8/layout/default"/>
    <dgm:cxn modelId="{2D1F1EEE-96AC-4FE6-87C1-8A584ED2153A}" type="presParOf" srcId="{B7876F99-5D86-44D4-83CA-59C03735DECA}" destId="{0E38CC47-FA23-4F04-A72D-59ACAB1A9318}" srcOrd="11" destOrd="0" presId="urn:microsoft.com/office/officeart/2005/8/layout/default"/>
    <dgm:cxn modelId="{5DCDFE5B-56FC-446A-A5FD-02C83161E08C}" type="presParOf" srcId="{B7876F99-5D86-44D4-83CA-59C03735DECA}" destId="{5FC0BF9C-56B4-4A45-B6C5-7A0043791333}" srcOrd="12" destOrd="0" presId="urn:microsoft.com/office/officeart/2005/8/layout/default"/>
    <dgm:cxn modelId="{57323302-44DC-474E-A72F-58FF35A57D66}" type="presParOf" srcId="{B7876F99-5D86-44D4-83CA-59C03735DECA}" destId="{E12C964C-136F-4CA7-852E-984426D51742}" srcOrd="13" destOrd="0" presId="urn:microsoft.com/office/officeart/2005/8/layout/default"/>
    <dgm:cxn modelId="{562FD8BC-663F-49BB-A00F-6818319F9D07}" type="presParOf" srcId="{B7876F99-5D86-44D4-83CA-59C03735DECA}" destId="{EA28F78B-7846-4E83-96B7-CB81C8AFEE33}"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8A459-58BD-4FC6-9766-AD9F5676580A}">
      <dsp:nvSpPr>
        <dsp:cNvPr id="0" name=""/>
        <dsp:cNvSpPr/>
      </dsp:nvSpPr>
      <dsp:spPr>
        <a:xfrm>
          <a:off x="1268" y="6585"/>
          <a:ext cx="4453890" cy="2828220"/>
        </a:xfrm>
        <a:prstGeom prst="roundRect">
          <a:avLst>
            <a:gd name="adj" fmla="val 10000"/>
          </a:avLst>
        </a:prstGeom>
        <a:blipFill>
          <a:blip xmlns:r="http://schemas.openxmlformats.org/officeDocument/2006/relationships" r:embed="rId1">
            <a:duotone>
              <a:schemeClr val="accent1">
                <a:hueOff val="0"/>
                <a:satOff val="0"/>
                <a:lumOff val="0"/>
                <a:alphaOff val="0"/>
                <a:shade val="88000"/>
                <a:lumMod val="88000"/>
              </a:schemeClr>
              <a:schemeClr val="accent1">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DEE4B311-AED4-4FEC-BA65-930C96A3643C}">
      <dsp:nvSpPr>
        <dsp:cNvPr id="0" name=""/>
        <dsp:cNvSpPr/>
      </dsp:nvSpPr>
      <dsp:spPr>
        <a:xfrm>
          <a:off x="496145" y="476718"/>
          <a:ext cx="4453890" cy="28282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Planning objectives or identify alternative solutions</a:t>
          </a:r>
          <a:r>
            <a:rPr lang="en-US" sz="1900" kern="1200" dirty="0">
              <a:latin typeface="Times New Roman" panose="02020603050405020304" pitchFamily="18" charset="0"/>
              <a:cs typeface="Times New Roman" panose="02020603050405020304" pitchFamily="18" charset="0"/>
            </a:rPr>
            <a:t>: In this stage, requirements are collected from customers and then the aims are recognized, elaborated as well as analyzed at the beginning of developing the project. If the iterative round is more than one, then an alternative solution is proposed in the same quadrant.</a:t>
          </a:r>
        </a:p>
      </dsp:txBody>
      <dsp:txXfrm>
        <a:off x="578981" y="559554"/>
        <a:ext cx="4288218" cy="2662548"/>
      </dsp:txXfrm>
    </dsp:sp>
    <dsp:sp modelId="{4416D17C-B177-42AF-A657-0D0D82B7791B}">
      <dsp:nvSpPr>
        <dsp:cNvPr id="0" name=""/>
        <dsp:cNvSpPr/>
      </dsp:nvSpPr>
      <dsp:spPr>
        <a:xfrm>
          <a:off x="5444913" y="6585"/>
          <a:ext cx="4453890" cy="2828220"/>
        </a:xfrm>
        <a:prstGeom prst="roundRect">
          <a:avLst>
            <a:gd name="adj" fmla="val 10000"/>
          </a:avLst>
        </a:prstGeom>
        <a:blipFill>
          <a:blip xmlns:r="http://schemas.openxmlformats.org/officeDocument/2006/relationships" r:embed="rId1">
            <a:duotone>
              <a:schemeClr val="accent1">
                <a:hueOff val="0"/>
                <a:satOff val="0"/>
                <a:lumOff val="0"/>
                <a:alphaOff val="0"/>
                <a:shade val="88000"/>
                <a:lumMod val="88000"/>
              </a:schemeClr>
              <a:schemeClr val="accent1">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ACE68DFA-DE88-4BAC-8D27-BD6F3E9B9101}">
      <dsp:nvSpPr>
        <dsp:cNvPr id="0" name=""/>
        <dsp:cNvSpPr/>
      </dsp:nvSpPr>
      <dsp:spPr>
        <a:xfrm>
          <a:off x="5939790" y="476718"/>
          <a:ext cx="4453890" cy="28282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Risk analysis and resolving</a:t>
          </a:r>
          <a:r>
            <a:rPr lang="en-US" sz="1900" kern="1200" dirty="0">
              <a:latin typeface="Times New Roman" panose="02020603050405020304" pitchFamily="18" charset="0"/>
              <a:cs typeface="Times New Roman" panose="02020603050405020304" pitchFamily="18" charset="0"/>
            </a:rPr>
            <a:t>: As the process goes to the second quadrant, all likely solutions are sketched, and then the best solution among them gets select. Then the different types of risks linked with the chosen solution are recognized and resolved through the best possible approach. As the spiral goes to the end of this quadrant, a project prototype is put up for the most excellent and likely solution.</a:t>
          </a:r>
        </a:p>
      </dsp:txBody>
      <dsp:txXfrm>
        <a:off x="6022626" y="559554"/>
        <a:ext cx="4288218" cy="2662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0D198-AC8A-434B-B61C-EA853A5D677D}">
      <dsp:nvSpPr>
        <dsp:cNvPr id="0" name=""/>
        <dsp:cNvSpPr/>
      </dsp:nvSpPr>
      <dsp:spPr>
        <a:xfrm>
          <a:off x="1268" y="6585"/>
          <a:ext cx="4453890" cy="2828220"/>
        </a:xfrm>
        <a:prstGeom prst="roundRect">
          <a:avLst>
            <a:gd name="adj" fmla="val 10000"/>
          </a:avLst>
        </a:prstGeom>
        <a:blipFill>
          <a:blip xmlns:r="http://schemas.openxmlformats.org/officeDocument/2006/relationships" r:embed="rId1">
            <a:duotone>
              <a:schemeClr val="accent1">
                <a:hueOff val="0"/>
                <a:satOff val="0"/>
                <a:lumOff val="0"/>
                <a:alphaOff val="0"/>
                <a:shade val="88000"/>
                <a:lumMod val="88000"/>
              </a:schemeClr>
              <a:schemeClr val="accent1">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A9322531-3FD5-4750-B101-E80643563907}">
      <dsp:nvSpPr>
        <dsp:cNvPr id="0" name=""/>
        <dsp:cNvSpPr/>
      </dsp:nvSpPr>
      <dsp:spPr>
        <a:xfrm>
          <a:off x="496145" y="476718"/>
          <a:ext cx="4453890" cy="28282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Develop the next level of product: </a:t>
          </a:r>
          <a:r>
            <a:rPr lang="en-US" sz="2000" kern="1200" dirty="0">
              <a:latin typeface="Times New Roman" panose="02020603050405020304" pitchFamily="18" charset="0"/>
              <a:cs typeface="Times New Roman" panose="02020603050405020304" pitchFamily="18" charset="0"/>
            </a:rPr>
            <a:t>As the development progress goes to the third quadrant, the well-known and mostly required features are developed as well as verified with the testing methodologies. As this stage proceeds to the end of this third quadrant, new software or the next version of existing software is ready to deliver.</a:t>
          </a:r>
        </a:p>
      </dsp:txBody>
      <dsp:txXfrm>
        <a:off x="578981" y="559554"/>
        <a:ext cx="4288218" cy="2662548"/>
      </dsp:txXfrm>
    </dsp:sp>
    <dsp:sp modelId="{4BBD21E7-1A4F-4D5D-ACAF-45F61947433F}">
      <dsp:nvSpPr>
        <dsp:cNvPr id="0" name=""/>
        <dsp:cNvSpPr/>
      </dsp:nvSpPr>
      <dsp:spPr>
        <a:xfrm>
          <a:off x="5444913" y="6585"/>
          <a:ext cx="4453890" cy="2828220"/>
        </a:xfrm>
        <a:prstGeom prst="roundRect">
          <a:avLst>
            <a:gd name="adj" fmla="val 10000"/>
          </a:avLst>
        </a:prstGeom>
        <a:blipFill>
          <a:blip xmlns:r="http://schemas.openxmlformats.org/officeDocument/2006/relationships" r:embed="rId1">
            <a:duotone>
              <a:schemeClr val="accent1">
                <a:hueOff val="0"/>
                <a:satOff val="0"/>
                <a:lumOff val="0"/>
                <a:alphaOff val="0"/>
                <a:shade val="88000"/>
                <a:lumMod val="88000"/>
              </a:schemeClr>
              <a:schemeClr val="accent1">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04485B6A-35BC-42D2-8828-E75CE902303C}">
      <dsp:nvSpPr>
        <dsp:cNvPr id="0" name=""/>
        <dsp:cNvSpPr/>
      </dsp:nvSpPr>
      <dsp:spPr>
        <a:xfrm>
          <a:off x="5939790" y="476718"/>
          <a:ext cx="4453890" cy="28282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Plan the next Phase</a:t>
          </a:r>
          <a:r>
            <a:rPr lang="en-US" sz="2000" kern="1200" dirty="0">
              <a:latin typeface="Times New Roman" panose="02020603050405020304" pitchFamily="18" charset="0"/>
              <a:cs typeface="Times New Roman" panose="02020603050405020304" pitchFamily="18" charset="0"/>
            </a:rPr>
            <a:t>: As the development process proceeds in the fourth quadrant, the customers appraise the developed version of the project and reports if any further changes are required. At last, planning for the subsequent phase is initiated.</a:t>
          </a:r>
        </a:p>
      </dsp:txBody>
      <dsp:txXfrm>
        <a:off x="6022626" y="559554"/>
        <a:ext cx="4288218" cy="2662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E7353-C1C2-4065-9692-BF99387D9409}">
      <dsp:nvSpPr>
        <dsp:cNvPr id="0" name=""/>
        <dsp:cNvSpPr/>
      </dsp:nvSpPr>
      <dsp:spPr>
        <a:xfrm>
          <a:off x="6482" y="738372"/>
          <a:ext cx="2026400" cy="2431680"/>
        </a:xfrm>
        <a:prstGeom prst="rect">
          <a:avLst/>
        </a:prstGeom>
        <a:blipFill>
          <a:blip xmlns:r="http://schemas.openxmlformats.org/officeDocument/2006/relationships" r:embed="rId1">
            <a:duotone>
              <a:schemeClr val="accent2">
                <a:hueOff val="0"/>
                <a:satOff val="0"/>
                <a:lumOff val="0"/>
                <a:alphaOff val="0"/>
                <a:shade val="88000"/>
                <a:lumMod val="88000"/>
              </a:schemeClr>
              <a:schemeClr val="accent2">
                <a:hueOff val="0"/>
                <a:satOff val="0"/>
                <a:lumOff val="0"/>
                <a:alphaOff val="0"/>
              </a:schemeClr>
            </a:duotone>
          </a:blip>
          <a:tile tx="0" ty="0" sx="100000" sy="100000" flip="none" algn="tl"/>
        </a:blip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0163" tIns="0" rIns="200163" bIns="330200" numCol="1" spcCol="1270" anchor="t" anchorCtr="0">
          <a:noAutofit/>
        </a:bodyPr>
        <a:lstStyle/>
        <a:p>
          <a:pPr marL="0" lvl="0" indent="0" algn="l" defTabSz="889000">
            <a:lnSpc>
              <a:spcPct val="90000"/>
            </a:lnSpc>
            <a:spcBef>
              <a:spcPct val="0"/>
            </a:spcBef>
            <a:spcAft>
              <a:spcPct val="35000"/>
            </a:spcAft>
            <a:buNone/>
          </a:pPr>
          <a:r>
            <a:rPr lang="en-US" sz="2000" kern="1200"/>
            <a:t>When deliverance is required to be frequent.</a:t>
          </a:r>
        </a:p>
      </dsp:txBody>
      <dsp:txXfrm>
        <a:off x="6482" y="1711044"/>
        <a:ext cx="2026400" cy="1459008"/>
      </dsp:txXfrm>
    </dsp:sp>
    <dsp:sp modelId="{FC139174-316A-4796-A7DD-33F1913FEE4E}">
      <dsp:nvSpPr>
        <dsp:cNvPr id="0" name=""/>
        <dsp:cNvSpPr/>
      </dsp:nvSpPr>
      <dsp:spPr>
        <a:xfrm>
          <a:off x="6482" y="738372"/>
          <a:ext cx="2026400" cy="972672"/>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0163" tIns="165100" rIns="200163" bIns="165100" numCol="1" spcCol="1270" anchor="ctr" anchorCtr="0">
          <a:noAutofit/>
        </a:bodyPr>
        <a:lstStyle/>
        <a:p>
          <a:pPr marL="0" lvl="0" indent="0" algn="l" defTabSz="2044700">
            <a:lnSpc>
              <a:spcPct val="90000"/>
            </a:lnSpc>
            <a:spcBef>
              <a:spcPct val="0"/>
            </a:spcBef>
            <a:spcAft>
              <a:spcPct val="35000"/>
            </a:spcAft>
            <a:buNone/>
          </a:pPr>
          <a:r>
            <a:rPr lang="en-US" sz="4600" kern="1200"/>
            <a:t>01</a:t>
          </a:r>
        </a:p>
      </dsp:txBody>
      <dsp:txXfrm>
        <a:off x="6482" y="738372"/>
        <a:ext cx="2026400" cy="972672"/>
      </dsp:txXfrm>
    </dsp:sp>
    <dsp:sp modelId="{8AFFD1DE-6E40-4ADF-BB82-D9992431AE7B}">
      <dsp:nvSpPr>
        <dsp:cNvPr id="0" name=""/>
        <dsp:cNvSpPr/>
      </dsp:nvSpPr>
      <dsp:spPr>
        <a:xfrm>
          <a:off x="2194994" y="738372"/>
          <a:ext cx="2026400" cy="2431680"/>
        </a:xfrm>
        <a:prstGeom prst="rect">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0163" tIns="0" rIns="200163" bIns="330200" numCol="1" spcCol="1270" anchor="t" anchorCtr="0">
          <a:noAutofit/>
        </a:bodyPr>
        <a:lstStyle/>
        <a:p>
          <a:pPr marL="0" lvl="0" indent="0" algn="l" defTabSz="889000">
            <a:lnSpc>
              <a:spcPct val="90000"/>
            </a:lnSpc>
            <a:spcBef>
              <a:spcPct val="0"/>
            </a:spcBef>
            <a:spcAft>
              <a:spcPct val="35000"/>
            </a:spcAft>
            <a:buNone/>
          </a:pPr>
          <a:r>
            <a:rPr lang="en-US" sz="2000" kern="1200"/>
            <a:t>When the project is large</a:t>
          </a:r>
        </a:p>
      </dsp:txBody>
      <dsp:txXfrm>
        <a:off x="2194994" y="1711044"/>
        <a:ext cx="2026400" cy="1459008"/>
      </dsp:txXfrm>
    </dsp:sp>
    <dsp:sp modelId="{3E48E67E-B2D9-4672-8FF8-7B7DF77E59C2}">
      <dsp:nvSpPr>
        <dsp:cNvPr id="0" name=""/>
        <dsp:cNvSpPr/>
      </dsp:nvSpPr>
      <dsp:spPr>
        <a:xfrm>
          <a:off x="2194994" y="738372"/>
          <a:ext cx="2026400" cy="972672"/>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0163" tIns="165100" rIns="200163" bIns="165100" numCol="1" spcCol="1270" anchor="ctr" anchorCtr="0">
          <a:noAutofit/>
        </a:bodyPr>
        <a:lstStyle/>
        <a:p>
          <a:pPr marL="0" lvl="0" indent="0" algn="l" defTabSz="2044700">
            <a:lnSpc>
              <a:spcPct val="90000"/>
            </a:lnSpc>
            <a:spcBef>
              <a:spcPct val="0"/>
            </a:spcBef>
            <a:spcAft>
              <a:spcPct val="35000"/>
            </a:spcAft>
            <a:buNone/>
          </a:pPr>
          <a:r>
            <a:rPr lang="en-US" sz="4600" kern="1200"/>
            <a:t>02</a:t>
          </a:r>
        </a:p>
      </dsp:txBody>
      <dsp:txXfrm>
        <a:off x="2194994" y="738372"/>
        <a:ext cx="2026400" cy="972672"/>
      </dsp:txXfrm>
    </dsp:sp>
    <dsp:sp modelId="{A35847AF-1CD0-42AF-8BC6-35CB3246C737}">
      <dsp:nvSpPr>
        <dsp:cNvPr id="0" name=""/>
        <dsp:cNvSpPr/>
      </dsp:nvSpPr>
      <dsp:spPr>
        <a:xfrm>
          <a:off x="4383506" y="738372"/>
          <a:ext cx="2026400" cy="2431680"/>
        </a:xfrm>
        <a:prstGeom prst="rect">
          <a:avLst/>
        </a:prstGeom>
        <a:blipFill>
          <a:blip xmlns:r="http://schemas.openxmlformats.org/officeDocument/2006/relationships" r:embed="rId1">
            <a:duotone>
              <a:schemeClr val="accent4">
                <a:hueOff val="0"/>
                <a:satOff val="0"/>
                <a:lumOff val="0"/>
                <a:alphaOff val="0"/>
                <a:shade val="88000"/>
                <a:lumMod val="88000"/>
              </a:schemeClr>
              <a:schemeClr val="accent4">
                <a:hueOff val="0"/>
                <a:satOff val="0"/>
                <a:lumOff val="0"/>
                <a:alphaOff val="0"/>
              </a:schemeClr>
            </a:duotone>
          </a:blip>
          <a:tile tx="0" ty="0" sx="100000" sy="100000" flip="none" algn="tl"/>
        </a:blip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0163" tIns="0" rIns="200163" bIns="330200" numCol="1" spcCol="1270" anchor="t" anchorCtr="0">
          <a:noAutofit/>
        </a:bodyPr>
        <a:lstStyle/>
        <a:p>
          <a:pPr marL="0" lvl="0" indent="0" algn="l" defTabSz="889000">
            <a:lnSpc>
              <a:spcPct val="90000"/>
            </a:lnSpc>
            <a:spcBef>
              <a:spcPct val="0"/>
            </a:spcBef>
            <a:spcAft>
              <a:spcPct val="35000"/>
            </a:spcAft>
            <a:buNone/>
          </a:pPr>
          <a:r>
            <a:rPr lang="en-US" sz="2000" kern="1200"/>
            <a:t>When requirements are unclear and complex</a:t>
          </a:r>
        </a:p>
      </dsp:txBody>
      <dsp:txXfrm>
        <a:off x="4383506" y="1711044"/>
        <a:ext cx="2026400" cy="1459008"/>
      </dsp:txXfrm>
    </dsp:sp>
    <dsp:sp modelId="{92548131-D81F-448B-88C2-BE4AB5DDA844}">
      <dsp:nvSpPr>
        <dsp:cNvPr id="0" name=""/>
        <dsp:cNvSpPr/>
      </dsp:nvSpPr>
      <dsp:spPr>
        <a:xfrm>
          <a:off x="4383506" y="738372"/>
          <a:ext cx="2026400" cy="972672"/>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0163" tIns="165100" rIns="200163" bIns="165100" numCol="1" spcCol="1270" anchor="ctr" anchorCtr="0">
          <a:noAutofit/>
        </a:bodyPr>
        <a:lstStyle/>
        <a:p>
          <a:pPr marL="0" lvl="0" indent="0" algn="l" defTabSz="2044700">
            <a:lnSpc>
              <a:spcPct val="90000"/>
            </a:lnSpc>
            <a:spcBef>
              <a:spcPct val="0"/>
            </a:spcBef>
            <a:spcAft>
              <a:spcPct val="35000"/>
            </a:spcAft>
            <a:buNone/>
          </a:pPr>
          <a:r>
            <a:rPr lang="en-US" sz="4600" kern="1200"/>
            <a:t>03</a:t>
          </a:r>
        </a:p>
      </dsp:txBody>
      <dsp:txXfrm>
        <a:off x="4383506" y="738372"/>
        <a:ext cx="2026400" cy="972672"/>
      </dsp:txXfrm>
    </dsp:sp>
    <dsp:sp modelId="{48FBB885-C1E1-4A86-B027-390F6123B75C}">
      <dsp:nvSpPr>
        <dsp:cNvPr id="0" name=""/>
        <dsp:cNvSpPr/>
      </dsp:nvSpPr>
      <dsp:spPr>
        <a:xfrm>
          <a:off x="6572018" y="738372"/>
          <a:ext cx="2026400" cy="2431680"/>
        </a:xfrm>
        <a:prstGeom prst="rect">
          <a:avLst/>
        </a:prstGeom>
        <a:blipFill>
          <a:blip xmlns:r="http://schemas.openxmlformats.org/officeDocument/2006/relationships" r:embed="rId1">
            <a:duotone>
              <a:schemeClr val="accent5">
                <a:hueOff val="0"/>
                <a:satOff val="0"/>
                <a:lumOff val="0"/>
                <a:alphaOff val="0"/>
                <a:shade val="88000"/>
                <a:lumMod val="88000"/>
              </a:schemeClr>
              <a:schemeClr val="accent5">
                <a:hueOff val="0"/>
                <a:satOff val="0"/>
                <a:lumOff val="0"/>
                <a:alphaOff val="0"/>
              </a:schemeClr>
            </a:duotone>
          </a:blip>
          <a:tile tx="0" ty="0" sx="100000" sy="100000" flip="none" algn="tl"/>
        </a:blip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0163" tIns="0" rIns="200163" bIns="330200" numCol="1" spcCol="1270" anchor="t" anchorCtr="0">
          <a:noAutofit/>
        </a:bodyPr>
        <a:lstStyle/>
        <a:p>
          <a:pPr marL="0" lvl="0" indent="0" algn="l" defTabSz="889000">
            <a:lnSpc>
              <a:spcPct val="90000"/>
            </a:lnSpc>
            <a:spcBef>
              <a:spcPct val="0"/>
            </a:spcBef>
            <a:spcAft>
              <a:spcPct val="35000"/>
            </a:spcAft>
            <a:buNone/>
          </a:pPr>
          <a:r>
            <a:rPr lang="en-US" sz="2000" kern="1200"/>
            <a:t>When changes may require at any time</a:t>
          </a:r>
        </a:p>
      </dsp:txBody>
      <dsp:txXfrm>
        <a:off x="6572018" y="1711044"/>
        <a:ext cx="2026400" cy="1459008"/>
      </dsp:txXfrm>
    </dsp:sp>
    <dsp:sp modelId="{2E93FBF2-A371-4B3B-BF9E-5D9C50A8F05E}">
      <dsp:nvSpPr>
        <dsp:cNvPr id="0" name=""/>
        <dsp:cNvSpPr/>
      </dsp:nvSpPr>
      <dsp:spPr>
        <a:xfrm>
          <a:off x="6572018" y="738372"/>
          <a:ext cx="2026400" cy="972672"/>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0163" tIns="165100" rIns="200163" bIns="165100" numCol="1" spcCol="1270" anchor="ctr" anchorCtr="0">
          <a:noAutofit/>
        </a:bodyPr>
        <a:lstStyle/>
        <a:p>
          <a:pPr marL="0" lvl="0" indent="0" algn="l" defTabSz="2044700">
            <a:lnSpc>
              <a:spcPct val="90000"/>
            </a:lnSpc>
            <a:spcBef>
              <a:spcPct val="0"/>
            </a:spcBef>
            <a:spcAft>
              <a:spcPct val="35000"/>
            </a:spcAft>
            <a:buNone/>
          </a:pPr>
          <a:r>
            <a:rPr lang="en-US" sz="4600" kern="1200"/>
            <a:t>04</a:t>
          </a:r>
        </a:p>
      </dsp:txBody>
      <dsp:txXfrm>
        <a:off x="6572018" y="738372"/>
        <a:ext cx="2026400" cy="972672"/>
      </dsp:txXfrm>
    </dsp:sp>
    <dsp:sp modelId="{BE02383B-4803-4530-BBF2-D4B5330222E4}">
      <dsp:nvSpPr>
        <dsp:cNvPr id="0" name=""/>
        <dsp:cNvSpPr/>
      </dsp:nvSpPr>
      <dsp:spPr>
        <a:xfrm>
          <a:off x="8760530" y="738372"/>
          <a:ext cx="2026400" cy="2431680"/>
        </a:xfrm>
        <a:prstGeom prst="rect">
          <a:avLst/>
        </a:prstGeom>
        <a:blipFill>
          <a:blip xmlns:r="http://schemas.openxmlformats.org/officeDocument/2006/relationships"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0163" tIns="0" rIns="200163" bIns="330200" numCol="1" spcCol="1270" anchor="t" anchorCtr="0">
          <a:noAutofit/>
        </a:bodyPr>
        <a:lstStyle/>
        <a:p>
          <a:pPr marL="0" lvl="0" indent="0" algn="l" defTabSz="889000">
            <a:lnSpc>
              <a:spcPct val="90000"/>
            </a:lnSpc>
            <a:spcBef>
              <a:spcPct val="0"/>
            </a:spcBef>
            <a:spcAft>
              <a:spcPct val="35000"/>
            </a:spcAft>
            <a:buNone/>
          </a:pPr>
          <a:r>
            <a:rPr lang="en-US" sz="2000" kern="1200"/>
            <a:t>Large and high budget projects</a:t>
          </a:r>
        </a:p>
      </dsp:txBody>
      <dsp:txXfrm>
        <a:off x="8760530" y="1711044"/>
        <a:ext cx="2026400" cy="1459008"/>
      </dsp:txXfrm>
    </dsp:sp>
    <dsp:sp modelId="{9863F70C-F700-40E9-A334-DD80AFA34D90}">
      <dsp:nvSpPr>
        <dsp:cNvPr id="0" name=""/>
        <dsp:cNvSpPr/>
      </dsp:nvSpPr>
      <dsp:spPr>
        <a:xfrm>
          <a:off x="8760530" y="738372"/>
          <a:ext cx="2026400" cy="972672"/>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0163" tIns="165100" rIns="200163" bIns="165100" numCol="1" spcCol="1270" anchor="ctr" anchorCtr="0">
          <a:noAutofit/>
        </a:bodyPr>
        <a:lstStyle/>
        <a:p>
          <a:pPr marL="0" lvl="0" indent="0" algn="l" defTabSz="2044700">
            <a:lnSpc>
              <a:spcPct val="90000"/>
            </a:lnSpc>
            <a:spcBef>
              <a:spcPct val="0"/>
            </a:spcBef>
            <a:spcAft>
              <a:spcPct val="35000"/>
            </a:spcAft>
            <a:buNone/>
          </a:pPr>
          <a:r>
            <a:rPr lang="en-US" sz="4600" kern="1200"/>
            <a:t>05</a:t>
          </a:r>
        </a:p>
      </dsp:txBody>
      <dsp:txXfrm>
        <a:off x="8760530" y="738372"/>
        <a:ext cx="2026400" cy="97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747B3-D9E1-47B1-9B46-AA868E3F79FB}">
      <dsp:nvSpPr>
        <dsp:cNvPr id="0" name=""/>
        <dsp:cNvSpPr/>
      </dsp:nvSpPr>
      <dsp:spPr>
        <a:xfrm>
          <a:off x="3162" y="323606"/>
          <a:ext cx="2508625" cy="1505175"/>
        </a:xfrm>
        <a:prstGeom prst="rect">
          <a:avLst/>
        </a:prstGeom>
        <a:blipFill>
          <a:blip xmlns:r="http://schemas.openxmlformats.org/officeDocument/2006/relationships" r:embed="rId1">
            <a:duotone>
              <a:schemeClr val="accent5">
                <a:hueOff val="0"/>
                <a:satOff val="0"/>
                <a:lumOff val="0"/>
                <a:alphaOff val="0"/>
                <a:shade val="88000"/>
                <a:lumMod val="88000"/>
              </a:schemeClr>
              <a:schemeClr val="accent5">
                <a:hueOff val="0"/>
                <a:satOff val="0"/>
                <a:lumOff val="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a:t>eXtreme programming</a:t>
          </a:r>
          <a:endParaRPr lang="en-US" sz="2500" kern="1200"/>
        </a:p>
      </dsp:txBody>
      <dsp:txXfrm>
        <a:off x="3162" y="323606"/>
        <a:ext cx="2508625" cy="1505175"/>
      </dsp:txXfrm>
    </dsp:sp>
    <dsp:sp modelId="{4D1619D1-DB79-4C9A-96BC-05F806FCEE05}">
      <dsp:nvSpPr>
        <dsp:cNvPr id="0" name=""/>
        <dsp:cNvSpPr/>
      </dsp:nvSpPr>
      <dsp:spPr>
        <a:xfrm>
          <a:off x="2762649" y="323606"/>
          <a:ext cx="2508625" cy="1505175"/>
        </a:xfrm>
        <a:prstGeom prst="rect">
          <a:avLst/>
        </a:prstGeom>
        <a:blipFill>
          <a:blip xmlns:r="http://schemas.openxmlformats.org/officeDocument/2006/relationships" r:embed="rId1">
            <a:duotone>
              <a:schemeClr val="accent5">
                <a:hueOff val="431236"/>
                <a:satOff val="-3289"/>
                <a:lumOff val="-1457"/>
                <a:alphaOff val="0"/>
                <a:shade val="88000"/>
                <a:lumMod val="88000"/>
              </a:schemeClr>
              <a:schemeClr val="accent5">
                <a:hueOff val="431236"/>
                <a:satOff val="-3289"/>
                <a:lumOff val="-1457"/>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a:t>SCRUM</a:t>
          </a:r>
          <a:endParaRPr lang="en-US" sz="2500" kern="1200"/>
        </a:p>
      </dsp:txBody>
      <dsp:txXfrm>
        <a:off x="2762649" y="323606"/>
        <a:ext cx="2508625" cy="1505175"/>
      </dsp:txXfrm>
    </dsp:sp>
    <dsp:sp modelId="{7666F1DD-093F-420F-9582-D8D949EA9218}">
      <dsp:nvSpPr>
        <dsp:cNvPr id="0" name=""/>
        <dsp:cNvSpPr/>
      </dsp:nvSpPr>
      <dsp:spPr>
        <a:xfrm>
          <a:off x="5522137" y="323606"/>
          <a:ext cx="2508625" cy="1505175"/>
        </a:xfrm>
        <a:prstGeom prst="rect">
          <a:avLst/>
        </a:prstGeom>
        <a:blipFill>
          <a:blip xmlns:r="http://schemas.openxmlformats.org/officeDocument/2006/relationships" r:embed="rId1">
            <a:duotone>
              <a:schemeClr val="accent5">
                <a:hueOff val="862472"/>
                <a:satOff val="-6578"/>
                <a:lumOff val="-2913"/>
                <a:alphaOff val="0"/>
                <a:shade val="88000"/>
                <a:lumMod val="88000"/>
              </a:schemeClr>
              <a:schemeClr val="accent5">
                <a:hueOff val="862472"/>
                <a:satOff val="-6578"/>
                <a:lumOff val="-2913"/>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a:t>Agile Modeling</a:t>
          </a:r>
          <a:endParaRPr lang="en-US" sz="2500" kern="1200"/>
        </a:p>
      </dsp:txBody>
      <dsp:txXfrm>
        <a:off x="5522137" y="323606"/>
        <a:ext cx="2508625" cy="1505175"/>
      </dsp:txXfrm>
    </dsp:sp>
    <dsp:sp modelId="{FBE296CC-8FCB-4215-8235-2A1EA5ECB253}">
      <dsp:nvSpPr>
        <dsp:cNvPr id="0" name=""/>
        <dsp:cNvSpPr/>
      </dsp:nvSpPr>
      <dsp:spPr>
        <a:xfrm>
          <a:off x="8281625" y="323606"/>
          <a:ext cx="2508625" cy="1505175"/>
        </a:xfrm>
        <a:prstGeom prst="rect">
          <a:avLst/>
        </a:prstGeom>
        <a:blipFill>
          <a:blip xmlns:r="http://schemas.openxmlformats.org/officeDocument/2006/relationships" r:embed="rId1">
            <a:duotone>
              <a:schemeClr val="accent5">
                <a:hueOff val="1293708"/>
                <a:satOff val="-9867"/>
                <a:lumOff val="-4370"/>
                <a:alphaOff val="0"/>
                <a:shade val="88000"/>
                <a:lumMod val="88000"/>
              </a:schemeClr>
              <a:schemeClr val="accent5">
                <a:hueOff val="1293708"/>
                <a:satOff val="-9867"/>
                <a:lumOff val="-4370"/>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a:t>Adaptive Software Development</a:t>
          </a:r>
          <a:endParaRPr lang="en-US" sz="2500" kern="1200"/>
        </a:p>
      </dsp:txBody>
      <dsp:txXfrm>
        <a:off x="8281625" y="323606"/>
        <a:ext cx="2508625" cy="1505175"/>
      </dsp:txXfrm>
    </dsp:sp>
    <dsp:sp modelId="{25A6020B-9F72-491C-89FA-D2B138362C0F}">
      <dsp:nvSpPr>
        <dsp:cNvPr id="0" name=""/>
        <dsp:cNvSpPr/>
      </dsp:nvSpPr>
      <dsp:spPr>
        <a:xfrm>
          <a:off x="3162" y="2079643"/>
          <a:ext cx="2508625" cy="1505175"/>
        </a:xfrm>
        <a:prstGeom prst="rect">
          <a:avLst/>
        </a:prstGeom>
        <a:blipFill>
          <a:blip xmlns:r="http://schemas.openxmlformats.org/officeDocument/2006/relationships" r:embed="rId1">
            <a:duotone>
              <a:schemeClr val="accent5">
                <a:hueOff val="1724944"/>
                <a:satOff val="-13155"/>
                <a:lumOff val="-5826"/>
                <a:alphaOff val="0"/>
                <a:shade val="88000"/>
                <a:lumMod val="88000"/>
              </a:schemeClr>
              <a:schemeClr val="accent5">
                <a:hueOff val="1724944"/>
                <a:satOff val="-13155"/>
                <a:lumOff val="-5826"/>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dirty="0"/>
            <a:t>Crystal</a:t>
          </a:r>
          <a:endParaRPr lang="en-US" sz="2500" kern="1200" dirty="0"/>
        </a:p>
      </dsp:txBody>
      <dsp:txXfrm>
        <a:off x="3162" y="2079643"/>
        <a:ext cx="2508625" cy="1505175"/>
      </dsp:txXfrm>
    </dsp:sp>
    <dsp:sp modelId="{C88C7793-261B-4B12-BB7E-A9FD34FA5FB7}">
      <dsp:nvSpPr>
        <dsp:cNvPr id="0" name=""/>
        <dsp:cNvSpPr/>
      </dsp:nvSpPr>
      <dsp:spPr>
        <a:xfrm>
          <a:off x="2762649" y="2079643"/>
          <a:ext cx="2508625" cy="1505175"/>
        </a:xfrm>
        <a:prstGeom prst="rect">
          <a:avLst/>
        </a:prstGeom>
        <a:blipFill>
          <a:blip xmlns:r="http://schemas.openxmlformats.org/officeDocument/2006/relationships" r:embed="rId1">
            <a:duotone>
              <a:schemeClr val="accent5">
                <a:hueOff val="2156180"/>
                <a:satOff val="-16444"/>
                <a:lumOff val="-7283"/>
                <a:alphaOff val="0"/>
                <a:shade val="88000"/>
                <a:lumMod val="88000"/>
              </a:schemeClr>
              <a:schemeClr val="accent5">
                <a:hueOff val="2156180"/>
                <a:satOff val="-16444"/>
                <a:lumOff val="-7283"/>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a:t>Dynamic Systems Development Methods (DSDM) </a:t>
          </a:r>
          <a:endParaRPr lang="en-US" sz="2500" kern="1200"/>
        </a:p>
      </dsp:txBody>
      <dsp:txXfrm>
        <a:off x="2762649" y="2079643"/>
        <a:ext cx="2508625" cy="1505175"/>
      </dsp:txXfrm>
    </dsp:sp>
    <dsp:sp modelId="{5FC0BF9C-56B4-4A45-B6C5-7A0043791333}">
      <dsp:nvSpPr>
        <dsp:cNvPr id="0" name=""/>
        <dsp:cNvSpPr/>
      </dsp:nvSpPr>
      <dsp:spPr>
        <a:xfrm>
          <a:off x="5522137" y="2079643"/>
          <a:ext cx="2508625" cy="1505175"/>
        </a:xfrm>
        <a:prstGeom prst="rect">
          <a:avLst/>
        </a:prstGeom>
        <a:blipFill>
          <a:blip xmlns:r="http://schemas.openxmlformats.org/officeDocument/2006/relationships" r:embed="rId1">
            <a:duotone>
              <a:schemeClr val="accent5">
                <a:hueOff val="2587415"/>
                <a:satOff val="-19733"/>
                <a:lumOff val="-8739"/>
                <a:alphaOff val="0"/>
                <a:shade val="88000"/>
                <a:lumMod val="88000"/>
              </a:schemeClr>
              <a:schemeClr val="accent5">
                <a:hueOff val="2587415"/>
                <a:satOff val="-19733"/>
                <a:lumOff val="-8739"/>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dirty="0"/>
            <a:t>Feature Driven Development (FDD)</a:t>
          </a:r>
          <a:endParaRPr lang="en-US" sz="2500" kern="1200" dirty="0"/>
        </a:p>
      </dsp:txBody>
      <dsp:txXfrm>
        <a:off x="5522137" y="2079643"/>
        <a:ext cx="2508625" cy="1505175"/>
      </dsp:txXfrm>
    </dsp:sp>
    <dsp:sp modelId="{EA28F78B-7846-4E83-96B7-CB81C8AFEE33}">
      <dsp:nvSpPr>
        <dsp:cNvPr id="0" name=""/>
        <dsp:cNvSpPr/>
      </dsp:nvSpPr>
      <dsp:spPr>
        <a:xfrm>
          <a:off x="8281625" y="2079643"/>
          <a:ext cx="2508625" cy="1505175"/>
        </a:xfrm>
        <a:prstGeom prst="rect">
          <a:avLst/>
        </a:prstGeom>
        <a:blipFill>
          <a:blip xmlns:r="http://schemas.openxmlformats.org/officeDocument/2006/relationships" r:embed="rId1">
            <a:duotone>
              <a:schemeClr val="accent5">
                <a:hueOff val="3018651"/>
                <a:satOff val="-23022"/>
                <a:lumOff val="-10196"/>
                <a:alphaOff val="0"/>
                <a:shade val="88000"/>
                <a:lumMod val="88000"/>
              </a:schemeClr>
              <a:schemeClr val="accent5">
                <a:hueOff val="3018651"/>
                <a:satOff val="-23022"/>
                <a:lumOff val="-10196"/>
                <a:alphaOff val="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baseline="0"/>
            <a:t>Lean software development</a:t>
          </a:r>
          <a:endParaRPr lang="en-US" sz="2500" kern="1200"/>
        </a:p>
      </dsp:txBody>
      <dsp:txXfrm>
        <a:off x="8281625" y="2079643"/>
        <a:ext cx="2508625" cy="15051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5FC7E-F22F-493C-AF83-834534509716}" type="datetimeFigureOut">
              <a:rPr lang="en-US" smtClean="0"/>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13E4D-6F2E-435D-9C01-DB3C9FF409F5}" type="slidenum">
              <a:rPr lang="en-US" smtClean="0"/>
              <a:t>‹#›</a:t>
            </a:fld>
            <a:endParaRPr lang="en-US"/>
          </a:p>
        </p:txBody>
      </p:sp>
    </p:spTree>
    <p:extLst>
      <p:ext uri="{BB962C8B-B14F-4D97-AF65-F5344CB8AC3E}">
        <p14:creationId xmlns:p14="http://schemas.microsoft.com/office/powerpoint/2010/main" val="366554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don’t use a SDLC - A ball</a:t>
            </a:r>
            <a:r>
              <a:rPr lang="en-GB" baseline="0" dirty="0"/>
              <a:t> of string grows and becomes difficult to unravel</a:t>
            </a:r>
          </a:p>
          <a:p>
            <a:r>
              <a:rPr lang="en-GB" baseline="0" dirty="0"/>
              <a:t>If you do - Designed well, capacity to grow, well presented, captures requirements</a:t>
            </a:r>
            <a:endParaRPr lang="en-GB" dirty="0"/>
          </a:p>
        </p:txBody>
      </p:sp>
      <p:sp>
        <p:nvSpPr>
          <p:cNvPr id="4" name="Slide Number Placeholder 3"/>
          <p:cNvSpPr>
            <a:spLocks noGrp="1"/>
          </p:cNvSpPr>
          <p:nvPr>
            <p:ph type="sldNum" sz="quarter" idx="10"/>
          </p:nvPr>
        </p:nvSpPr>
        <p:spPr/>
        <p:txBody>
          <a:bodyPr/>
          <a:lstStyle/>
          <a:p>
            <a:fld id="{61EFB05B-95E2-46C2-9A60-49877FBFA01A}" type="slidenum">
              <a:rPr lang="en-GB" smtClean="0"/>
              <a:t>7</a:t>
            </a:fld>
            <a:endParaRPr lang="en-GB"/>
          </a:p>
        </p:txBody>
      </p:sp>
    </p:spTree>
    <p:extLst>
      <p:ext uri="{BB962C8B-B14F-4D97-AF65-F5344CB8AC3E}">
        <p14:creationId xmlns:p14="http://schemas.microsoft.com/office/powerpoint/2010/main" val="139796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1534990-9A0E-4164-9132-116C1DD3AE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CFACDB5-2E8B-4C65-AB2F-58BEA8688DCB}" type="slidenum">
              <a:rPr lang="en-GB" altLang="en-US"/>
              <a:pPr>
                <a:spcBef>
                  <a:spcPct val="0"/>
                </a:spcBef>
              </a:pPr>
              <a:t>21</a:t>
            </a:fld>
            <a:endParaRPr lang="en-GB" altLang="en-US"/>
          </a:p>
        </p:txBody>
      </p:sp>
      <p:sp>
        <p:nvSpPr>
          <p:cNvPr id="15363" name="Rectangle 2">
            <a:extLst>
              <a:ext uri="{FF2B5EF4-FFF2-40B4-BE49-F238E27FC236}">
                <a16:creationId xmlns:a16="http://schemas.microsoft.com/office/drawing/2014/main" id="{237712DD-582E-4B4F-83D7-DF7A82AAB39E}"/>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A8D3A5C-16A8-4CEB-94E5-B3FE2756D7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t>Environment – Cultural and social aspects, tools to support development, constraints eg. Money and time and the nature of the existing system.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GB" dirty="0">
                <a:latin typeface="+mn-lt"/>
              </a:rPr>
              <a:t>Extreme Programming: Concentrates on the development rather than managerial aspects of a software development process</a:t>
            </a:r>
          </a:p>
          <a:p>
            <a:pPr>
              <a:defRPr/>
            </a:pPr>
            <a:r>
              <a:rPr lang="en-GB" dirty="0">
                <a:latin typeface="+mn-lt"/>
              </a:rPr>
              <a:t>Scrum: Unlike XP considers both managerial and development aspects of software development process</a:t>
            </a:r>
          </a:p>
          <a:p>
            <a:pPr>
              <a:defRPr/>
            </a:pPr>
            <a:endParaRPr lang="en-GB" dirty="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defRPr>
            </a:lvl1pPr>
            <a:lvl2pPr marL="742950" indent="-285750">
              <a:spcBef>
                <a:spcPct val="30000"/>
              </a:spcBef>
              <a:defRPr sz="1200">
                <a:solidFill>
                  <a:schemeClr val="tx1"/>
                </a:solidFill>
                <a:latin typeface="Times New Roman" pitchFamily="18" charset="0"/>
              </a:defRPr>
            </a:lvl2pPr>
            <a:lvl3pPr marL="1143000" indent="-228600">
              <a:spcBef>
                <a:spcPct val="30000"/>
              </a:spcBef>
              <a:defRPr sz="1200">
                <a:solidFill>
                  <a:schemeClr val="tx1"/>
                </a:solidFill>
                <a:latin typeface="Times New Roman" pitchFamily="18" charset="0"/>
              </a:defRPr>
            </a:lvl3pPr>
            <a:lvl4pPr marL="1600200" indent="-228600">
              <a:spcBef>
                <a:spcPct val="30000"/>
              </a:spcBef>
              <a:defRPr sz="1200">
                <a:solidFill>
                  <a:schemeClr val="tx1"/>
                </a:solidFill>
                <a:latin typeface="Times New Roman" pitchFamily="18" charset="0"/>
              </a:defRPr>
            </a:lvl4pPr>
            <a:lvl5pPr marL="2057400" indent="-22860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39DD096-A20F-4A73-A1B6-67C065F04A95}" type="slidenum">
              <a:rPr lang="en-GB" altLang="en-US"/>
              <a:pPr>
                <a:spcBef>
                  <a:spcPct val="0"/>
                </a:spcBef>
              </a:pPr>
              <a:t>50</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smtClean="0"/>
              <a:t>7/6/2020</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393362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73745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7422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838616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82662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12001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88722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572939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5733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027195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77057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781701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7288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042815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303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7/6/2020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2807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61971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2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smtClean="0"/>
              <a:t>7/6/2020</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55688584"/>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5" name="Group 74">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6" name="Rectangle 75">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7"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8" name="Rectangle 77">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6147" name="Rectangle 2">
            <a:extLst>
              <a:ext uri="{FF2B5EF4-FFF2-40B4-BE49-F238E27FC236}">
                <a16:creationId xmlns:a16="http://schemas.microsoft.com/office/drawing/2014/main" id="{AD1CCF38-AFB9-40A8-BC5C-8757ADF00126}"/>
              </a:ext>
            </a:extLst>
          </p:cNvPr>
          <p:cNvSpPr>
            <a:spLocks noGrp="1" noChangeArrowheads="1"/>
          </p:cNvSpPr>
          <p:nvPr>
            <p:ph type="ctrTitle"/>
          </p:nvPr>
        </p:nvSpPr>
        <p:spPr>
          <a:xfrm>
            <a:off x="685801" y="685800"/>
            <a:ext cx="6397155" cy="1151965"/>
          </a:xfrm>
        </p:spPr>
        <p:txBody>
          <a:bodyPr vert="horz" lIns="91440" tIns="45720" rIns="91440" bIns="45720" rtlCol="0" anchor="ctr">
            <a:normAutofit fontScale="90000"/>
          </a:bodyPr>
          <a:lstStyle/>
          <a:p>
            <a:pPr algn="l"/>
            <a:r>
              <a:rPr lang="en-US" altLang="en-US" sz="3400" b="1" dirty="0">
                <a:latin typeface="Times New Roman" panose="02020603050405020304" pitchFamily="18" charset="0"/>
                <a:cs typeface="Times New Roman" panose="02020603050405020304" pitchFamily="18" charset="0"/>
              </a:rPr>
              <a:t>104KM Enterprise Information </a:t>
            </a:r>
            <a:br>
              <a:rPr lang="en-US" altLang="en-US" sz="3400" b="1" dirty="0">
                <a:latin typeface="Times New Roman" panose="02020603050405020304" pitchFamily="18" charset="0"/>
                <a:cs typeface="Times New Roman" panose="02020603050405020304" pitchFamily="18" charset="0"/>
              </a:rPr>
            </a:br>
            <a:r>
              <a:rPr lang="en-US" altLang="en-US" sz="3400" b="1" dirty="0">
                <a:latin typeface="Times New Roman" panose="02020603050405020304" pitchFamily="18" charset="0"/>
                <a:cs typeface="Times New Roman" panose="02020603050405020304" pitchFamily="18" charset="0"/>
              </a:rPr>
              <a:t>Systems</a:t>
            </a:r>
          </a:p>
        </p:txBody>
      </p:sp>
      <p:sp>
        <p:nvSpPr>
          <p:cNvPr id="19" name="Rectangle 18">
            <a:extLst>
              <a:ext uri="{FF2B5EF4-FFF2-40B4-BE49-F238E27FC236}">
                <a16:creationId xmlns:a16="http://schemas.microsoft.com/office/drawing/2014/main" id="{FE7DD8CD-F778-4744-B585-CA0DF2C3E1DD}"/>
              </a:ext>
            </a:extLst>
          </p:cNvPr>
          <p:cNvSpPr/>
          <p:nvPr/>
        </p:nvSpPr>
        <p:spPr>
          <a:xfrm>
            <a:off x="685800" y="2076423"/>
            <a:ext cx="6397157" cy="3288739"/>
          </a:xfrm>
          <a:prstGeom prst="rect">
            <a:avLst/>
          </a:prstGeom>
        </p:spPr>
        <p:txBody>
          <a:bodyPr vert="horz" lIns="91440" tIns="45720" rIns="91440" bIns="45720" rtlCol="0" anchor="t">
            <a:normAutofit fontScale="92500" lnSpcReduction="20000"/>
          </a:bodyPr>
          <a:lstStyle/>
          <a:p>
            <a:pPr defTabSz="914400">
              <a:lnSpc>
                <a:spcPct val="110000"/>
              </a:lnSpc>
              <a:spcAft>
                <a:spcPts val="600"/>
              </a:spcAft>
              <a:buClr>
                <a:schemeClr val="accent1"/>
              </a:buClr>
              <a:buSzPct val="160000"/>
            </a:pPr>
            <a:r>
              <a:rPr lang="en-US" b="1" cap="all" dirty="0">
                <a:latin typeface="Times New Roman" panose="02020603050405020304" pitchFamily="18" charset="0"/>
                <a:cs typeface="Times New Roman" panose="02020603050405020304" pitchFamily="18" charset="0"/>
              </a:rPr>
              <a:t>Recommended Reading`</a:t>
            </a:r>
          </a:p>
          <a:p>
            <a:pPr indent="-228600" defTabSz="914400">
              <a:lnSpc>
                <a:spcPct val="110000"/>
              </a:lnSpc>
              <a:spcAft>
                <a:spcPts val="600"/>
              </a:spcAft>
              <a:buClr>
                <a:schemeClr val="accent1"/>
              </a:buClr>
              <a:buSzPct val="160000"/>
              <a:buFont typeface="Arial" panose="020B0604020202020204" pitchFamily="34" charset="0"/>
              <a:buChar char="•"/>
            </a:pPr>
            <a:r>
              <a:rPr lang="en-US" cap="all" dirty="0" err="1">
                <a:latin typeface="Times New Roman" panose="02020603050405020304" pitchFamily="18" charset="0"/>
                <a:cs typeface="Times New Roman" panose="02020603050405020304" pitchFamily="18" charset="0"/>
              </a:rPr>
              <a:t>Elmasri</a:t>
            </a:r>
            <a:r>
              <a:rPr lang="en-US" cap="all" dirty="0">
                <a:latin typeface="Times New Roman" panose="02020603050405020304" pitchFamily="18" charset="0"/>
                <a:cs typeface="Times New Roman" panose="02020603050405020304" pitchFamily="18" charset="0"/>
              </a:rPr>
              <a:t>, R. and </a:t>
            </a:r>
            <a:r>
              <a:rPr lang="en-US" cap="all" dirty="0" err="1">
                <a:latin typeface="Times New Roman" panose="02020603050405020304" pitchFamily="18" charset="0"/>
                <a:cs typeface="Times New Roman" panose="02020603050405020304" pitchFamily="18" charset="0"/>
              </a:rPr>
              <a:t>Navathe</a:t>
            </a:r>
            <a:r>
              <a:rPr lang="en-US" cap="all" dirty="0">
                <a:latin typeface="Times New Roman" panose="02020603050405020304" pitchFamily="18" charset="0"/>
                <a:cs typeface="Times New Roman" panose="02020603050405020304" pitchFamily="18" charset="0"/>
              </a:rPr>
              <a:t>, S. (2016) </a:t>
            </a:r>
          </a:p>
          <a:p>
            <a:pPr defTabSz="914400">
              <a:lnSpc>
                <a:spcPct val="110000"/>
              </a:lnSpc>
              <a:spcAft>
                <a:spcPts val="600"/>
              </a:spcAft>
              <a:buClr>
                <a:schemeClr val="accent1"/>
              </a:buClr>
              <a:buSzPct val="160000"/>
            </a:pPr>
            <a:r>
              <a:rPr lang="en-US" b="1" i="1" cap="all" dirty="0">
                <a:latin typeface="Times New Roman" panose="02020603050405020304" pitchFamily="18" charset="0"/>
                <a:cs typeface="Times New Roman" panose="02020603050405020304" pitchFamily="18" charset="0"/>
              </a:rPr>
              <a:t>Fundamentals of Database Systems, Global Edition</a:t>
            </a:r>
            <a:r>
              <a:rPr lang="en-US" b="1" cap="all" dirty="0">
                <a:latin typeface="Times New Roman" panose="02020603050405020304" pitchFamily="18" charset="0"/>
                <a:cs typeface="Times New Roman" panose="02020603050405020304" pitchFamily="18" charset="0"/>
              </a:rPr>
              <a:t>. Pearson Education Limited</a:t>
            </a:r>
          </a:p>
          <a:p>
            <a:pPr indent="-228600" defTabSz="914400">
              <a:lnSpc>
                <a:spcPct val="110000"/>
              </a:lnSpc>
              <a:spcAft>
                <a:spcPts val="600"/>
              </a:spcAft>
              <a:buClr>
                <a:schemeClr val="accent1"/>
              </a:buClr>
              <a:buSzPct val="160000"/>
              <a:buFont typeface="Arial" panose="020B0604020202020204" pitchFamily="34" charset="0"/>
              <a:buChar char="•"/>
            </a:pPr>
            <a:r>
              <a:rPr lang="en-US" cap="all" dirty="0" err="1">
                <a:latin typeface="Times New Roman" panose="02020603050405020304" pitchFamily="18" charset="0"/>
                <a:cs typeface="Times New Roman" panose="02020603050405020304" pitchFamily="18" charset="0"/>
              </a:rPr>
              <a:t>Korth</a:t>
            </a:r>
            <a:r>
              <a:rPr lang="en-US" cap="all" dirty="0">
                <a:latin typeface="Times New Roman" panose="02020603050405020304" pitchFamily="18" charset="0"/>
                <a:cs typeface="Times New Roman" panose="02020603050405020304" pitchFamily="18" charset="0"/>
              </a:rPr>
              <a:t>, H., Sudarshan, S., and Abraham </a:t>
            </a:r>
            <a:r>
              <a:rPr lang="en-US" cap="all" dirty="0" err="1">
                <a:latin typeface="Times New Roman" panose="02020603050405020304" pitchFamily="18" charset="0"/>
                <a:cs typeface="Times New Roman" panose="02020603050405020304" pitchFamily="18" charset="0"/>
              </a:rPr>
              <a:t>Silberschatz</a:t>
            </a:r>
            <a:r>
              <a:rPr lang="en-US" cap="all" dirty="0">
                <a:latin typeface="Times New Roman" panose="02020603050405020304" pitchFamily="18" charset="0"/>
                <a:cs typeface="Times New Roman" panose="02020603050405020304" pitchFamily="18" charset="0"/>
              </a:rPr>
              <a:t>, P. (2010) </a:t>
            </a:r>
          </a:p>
          <a:p>
            <a:pPr defTabSz="914400">
              <a:lnSpc>
                <a:spcPct val="110000"/>
              </a:lnSpc>
              <a:spcAft>
                <a:spcPts val="600"/>
              </a:spcAft>
              <a:buClr>
                <a:schemeClr val="accent1"/>
              </a:buClr>
              <a:buSzPct val="160000"/>
            </a:pPr>
            <a:r>
              <a:rPr lang="en-US" b="1" i="1" cap="all" dirty="0">
                <a:latin typeface="Times New Roman" panose="02020603050405020304" pitchFamily="18" charset="0"/>
                <a:cs typeface="Times New Roman" panose="02020603050405020304" pitchFamily="18" charset="0"/>
              </a:rPr>
              <a:t>Database System Concepts</a:t>
            </a:r>
            <a:r>
              <a:rPr lang="en-US" b="1" cap="all" dirty="0">
                <a:latin typeface="Times New Roman" panose="02020603050405020304" pitchFamily="18" charset="0"/>
                <a:cs typeface="Times New Roman" panose="02020603050405020304" pitchFamily="18" charset="0"/>
              </a:rPr>
              <a:t>. McGraw-Hill Education</a:t>
            </a:r>
          </a:p>
          <a:p>
            <a:pPr marL="285750" indent="-228600" defTabSz="914400">
              <a:lnSpc>
                <a:spcPct val="110000"/>
              </a:lnSpc>
              <a:buClr>
                <a:schemeClr val="accent1"/>
              </a:buClr>
              <a:buSzPct val="160000"/>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Roger S. Pressman </a:t>
            </a:r>
          </a:p>
          <a:p>
            <a:pPr defTabSz="914400">
              <a:lnSpc>
                <a:spcPct val="110000"/>
              </a:lnSpc>
              <a:buClr>
                <a:schemeClr val="accent1"/>
              </a:buClr>
              <a:buSzPct val="160000"/>
            </a:pPr>
            <a:r>
              <a:rPr lang="en-US" b="1" cap="all" dirty="0">
                <a:latin typeface="Times New Roman" panose="02020603050405020304" pitchFamily="18" charset="0"/>
                <a:cs typeface="Times New Roman" panose="02020603050405020304" pitchFamily="18" charset="0"/>
              </a:rPr>
              <a:t>Software Engineering: A Practitioner's Approach </a:t>
            </a:r>
            <a:r>
              <a:rPr lang="en-US" cap="all" dirty="0">
                <a:latin typeface="Times New Roman" panose="02020603050405020304" pitchFamily="18" charset="0"/>
                <a:cs typeface="Times New Roman" panose="02020603050405020304" pitchFamily="18" charset="0"/>
              </a:rPr>
              <a:t>8th Edition</a:t>
            </a:r>
            <a:endParaRPr lang="en-US" b="1" cap="all" dirty="0">
              <a:latin typeface="Times New Roman" panose="02020603050405020304" pitchFamily="18" charset="0"/>
              <a:cs typeface="Times New Roman" panose="02020603050405020304" pitchFamily="18" charset="0"/>
            </a:endParaRPr>
          </a:p>
          <a:p>
            <a:pPr indent="-228600" defTabSz="914400">
              <a:lnSpc>
                <a:spcPct val="110000"/>
              </a:lnSpc>
              <a:buClr>
                <a:schemeClr val="accent1"/>
              </a:buClr>
              <a:buSzPct val="160000"/>
              <a:buFont typeface="Arial" panose="020B0604020202020204" pitchFamily="34" charset="0"/>
              <a:buChar char="•"/>
            </a:pPr>
            <a:endParaRPr lang="en-US" cap="all" dirty="0"/>
          </a:p>
          <a:p>
            <a:pPr indent="-228600" defTabSz="914400">
              <a:lnSpc>
                <a:spcPct val="110000"/>
              </a:lnSpc>
              <a:spcAft>
                <a:spcPts val="600"/>
              </a:spcAft>
              <a:buClr>
                <a:schemeClr val="accent1"/>
              </a:buClr>
              <a:buSzPct val="160000"/>
              <a:buFont typeface="Arial" panose="020B0604020202020204" pitchFamily="34" charset="0"/>
              <a:buChar char="•"/>
            </a:pPr>
            <a:endParaRPr lang="en-US" b="1" cap="all" dirty="0"/>
          </a:p>
        </p:txBody>
      </p:sp>
      <p:pic>
        <p:nvPicPr>
          <p:cNvPr id="6148" name="Picture 4" descr="https://www.beetfusion.com/sites/default/files/Supply%20Chain%20Technology.png">
            <a:extLst>
              <a:ext uri="{FF2B5EF4-FFF2-40B4-BE49-F238E27FC236}">
                <a16:creationId xmlns:a16="http://schemas.microsoft.com/office/drawing/2014/main" id="{2E6556B3-3454-4D45-8020-A66E220DB5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06" b="-3"/>
          <a:stretch/>
        </p:blipFill>
        <p:spPr bwMode="auto">
          <a:xfrm>
            <a:off x="7568124" y="1339473"/>
            <a:ext cx="3836475" cy="4260742"/>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
        <p:nvSpPr>
          <p:cNvPr id="6146" name="Rectangle 11">
            <a:extLst>
              <a:ext uri="{FF2B5EF4-FFF2-40B4-BE49-F238E27FC236}">
                <a16:creationId xmlns:a16="http://schemas.microsoft.com/office/drawing/2014/main" id="{962F7C1D-1D90-4883-88FC-487236310BF8}"/>
              </a:ext>
            </a:extLst>
          </p:cNvPr>
          <p:cNvSpPr>
            <a:spLocks noGrp="1" noChangeArrowheads="1"/>
          </p:cNvSpPr>
          <p:nvPr>
            <p:ph type="sldNum" sz="quarter" idx="12"/>
          </p:nvPr>
        </p:nvSpPr>
        <p:spPr>
          <a:xfrm>
            <a:off x="6287121" y="5757334"/>
            <a:ext cx="907186" cy="49847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accent1"/>
              </a:buClr>
              <a:buFont typeface="Wingdings" panose="05000000000000000000" pitchFamily="2" charset="2"/>
              <a:buChar char="l"/>
              <a:defRPr sz="3200">
                <a:solidFill>
                  <a:schemeClr val="tx1"/>
                </a:solidFill>
                <a:latin typeface="Comic Sans MS" panose="030F0702030302020204" pitchFamily="66"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Comic Sans MS" panose="030F0702030302020204" pitchFamily="66"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Comic Sans MS" panose="030F0702030302020204" pitchFamily="66" charset="0"/>
              </a:defRPr>
            </a:lvl3pPr>
            <a:lvl4pPr marL="1600200" indent="-228600">
              <a:spcBef>
                <a:spcPct val="20000"/>
              </a:spcBef>
              <a:buClr>
                <a:schemeClr val="accent1"/>
              </a:buClr>
              <a:buChar char="•"/>
              <a:defRPr sz="2000">
                <a:solidFill>
                  <a:schemeClr val="tx1"/>
                </a:solidFill>
                <a:latin typeface="Comic Sans MS" panose="030F0702030302020204" pitchFamily="66"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9pPr>
          </a:lstStyle>
          <a:p>
            <a:pPr defTabSz="914400">
              <a:lnSpc>
                <a:spcPct val="90000"/>
              </a:lnSpc>
              <a:spcBef>
                <a:spcPct val="0"/>
              </a:spcBef>
              <a:spcAft>
                <a:spcPts val="600"/>
              </a:spcAft>
              <a:buClrTx/>
              <a:buFontTx/>
              <a:buNone/>
            </a:pPr>
            <a:fld id="{F4D2410A-B9A9-4344-8020-7CE951909FF2}" type="slidenum">
              <a:rPr lang="en-US" altLang="en-US" sz="2700">
                <a:solidFill>
                  <a:schemeClr val="accent1">
                    <a:lumMod val="50000"/>
                  </a:schemeClr>
                </a:solidFill>
                <a:latin typeface="+mn-lt"/>
              </a:rPr>
              <a:pPr defTabSz="914400">
                <a:lnSpc>
                  <a:spcPct val="90000"/>
                </a:lnSpc>
                <a:spcBef>
                  <a:spcPct val="0"/>
                </a:spcBef>
                <a:spcAft>
                  <a:spcPts val="600"/>
                </a:spcAft>
                <a:buClrTx/>
                <a:buFontTx/>
                <a:buNone/>
              </a:pPr>
              <a:t>1</a:t>
            </a:fld>
            <a:endParaRPr lang="en-US" altLang="en-US" sz="2700">
              <a:solidFill>
                <a:schemeClr val="accent1">
                  <a:lumMod val="50000"/>
                </a:schemeClr>
              </a:solidFill>
              <a:latin typeface="+mn-l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AE2A-0C4E-4935-AC22-144A717F7541}"/>
              </a:ext>
            </a:extLst>
          </p:cNvPr>
          <p:cNvSpPr>
            <a:spLocks noGrp="1"/>
          </p:cNvSpPr>
          <p:nvPr>
            <p:ph type="title"/>
          </p:nvPr>
        </p:nvSpPr>
        <p:spPr/>
        <p:txBody>
          <a:bodyPr>
            <a:normAutofit/>
          </a:bodyPr>
          <a:lstStyle/>
          <a:p>
            <a:r>
              <a:rPr lang="en-US" sz="4800" b="1" dirty="0">
                <a:solidFill>
                  <a:srgbClr val="FF0000"/>
                </a:solidFill>
              </a:rPr>
              <a:t>Purpose:</a:t>
            </a:r>
            <a:endParaRPr lang="en-US" sz="4800" dirty="0">
              <a:solidFill>
                <a:srgbClr val="FF0000"/>
              </a:solidFill>
            </a:endParaRPr>
          </a:p>
        </p:txBody>
      </p:sp>
      <p:sp>
        <p:nvSpPr>
          <p:cNvPr id="3" name="Rectangle 2">
            <a:extLst>
              <a:ext uri="{FF2B5EF4-FFF2-40B4-BE49-F238E27FC236}">
                <a16:creationId xmlns:a16="http://schemas.microsoft.com/office/drawing/2014/main" id="{C08E3AA5-DA25-45CD-8FEB-869CE0E4C3EA}"/>
              </a:ext>
            </a:extLst>
          </p:cNvPr>
          <p:cNvSpPr/>
          <p:nvPr/>
        </p:nvSpPr>
        <p:spPr>
          <a:xfrm>
            <a:off x="1306024" y="1957259"/>
            <a:ext cx="9748829" cy="3046988"/>
          </a:xfrm>
          <a:prstGeom prst="rect">
            <a:avLst/>
          </a:prstGeom>
        </p:spPr>
        <p:txBody>
          <a:bodyPr wrap="square">
            <a:spAutoFit/>
          </a:bodyPr>
          <a:lstStyle/>
          <a:p>
            <a:pPr marL="457200" indent="-457200" algn="just">
              <a:buFont typeface="Arial" panose="020B0604020202020204" pitchFamily="34" charset="0"/>
              <a:buChar char="•"/>
            </a:pPr>
            <a:r>
              <a:rPr lang="en-US" sz="3200" dirty="0">
                <a:solidFill>
                  <a:srgbClr val="3A3A3A"/>
                </a:solidFill>
                <a:latin typeface="Work Sans"/>
              </a:rPr>
              <a:t>Purpose of SDLC is to deliver a high-quality product which is as per the customer’s requirement.</a:t>
            </a:r>
          </a:p>
          <a:p>
            <a:pPr marL="457200" indent="-457200" algn="just">
              <a:buFont typeface="Arial" panose="020B0604020202020204" pitchFamily="34" charset="0"/>
              <a:buChar char="•"/>
            </a:pPr>
            <a:r>
              <a:rPr lang="en-US" sz="3200" dirty="0">
                <a:solidFill>
                  <a:srgbClr val="3A3A3A"/>
                </a:solidFill>
                <a:latin typeface="Work Sans"/>
              </a:rPr>
              <a:t>SDLC has defined its phases as, Requirement gathering, Designing, Coding, Testing, and Maintenance. It is important to adhere to the phases to provide the Product in a systematic manner.</a:t>
            </a:r>
            <a:endParaRPr lang="en-US" sz="3200" b="0" i="0" dirty="0">
              <a:solidFill>
                <a:srgbClr val="3A3A3A"/>
              </a:solidFill>
              <a:effectLst/>
              <a:latin typeface="Work Sans"/>
            </a:endParaRPr>
          </a:p>
        </p:txBody>
      </p:sp>
    </p:spTree>
    <p:extLst>
      <p:ext uri="{BB962C8B-B14F-4D97-AF65-F5344CB8AC3E}">
        <p14:creationId xmlns:p14="http://schemas.microsoft.com/office/powerpoint/2010/main" val="1723392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D768D12-D5D8-49B8-A39A-68F2FE4194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1054854" cy="17506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048BCA-A3AD-454C-9A4B-DBBCC4A4EFD1}"/>
              </a:ext>
            </a:extLst>
          </p:cNvPr>
          <p:cNvSpPr>
            <a:spLocks noGrp="1"/>
          </p:cNvSpPr>
          <p:nvPr>
            <p:ph idx="1"/>
          </p:nvPr>
        </p:nvSpPr>
        <p:spPr>
          <a:xfrm>
            <a:off x="0" y="1444488"/>
            <a:ext cx="11701670" cy="4174434"/>
          </a:xfrm>
        </p:spPr>
        <p:txBody>
          <a:bodyPr>
            <a:normAutofit fontScale="92500" lnSpcReduction="10000"/>
          </a:bodyPr>
          <a:lstStyle/>
          <a:p>
            <a:pPr marL="0" indent="0">
              <a:lnSpc>
                <a:spcPct val="110000"/>
              </a:lnSpc>
              <a:buNone/>
            </a:pPr>
            <a:r>
              <a:rPr lang="en-US" sz="1400" b="1" dirty="0">
                <a:latin typeface="Times New Roman" panose="02020603050405020304" pitchFamily="18" charset="0"/>
                <a:cs typeface="Times New Roman" panose="02020603050405020304" pitchFamily="18" charset="0"/>
              </a:rPr>
              <a:t>Why SDLC?</a:t>
            </a:r>
          </a:p>
          <a:p>
            <a:pPr>
              <a:lnSpc>
                <a:spcPct val="110000"/>
              </a:lnSpc>
            </a:pPr>
            <a:r>
              <a:rPr lang="en-US" dirty="0">
                <a:latin typeface="Times New Roman" panose="02020603050405020304" pitchFamily="18" charset="0"/>
                <a:cs typeface="Times New Roman" panose="02020603050405020304" pitchFamily="18" charset="0"/>
              </a:rPr>
              <a:t>It offers a basis for project planning, scheduling, and estimating</a:t>
            </a:r>
          </a:p>
          <a:p>
            <a:pPr>
              <a:lnSpc>
                <a:spcPct val="110000"/>
              </a:lnSpc>
            </a:pPr>
            <a:r>
              <a:rPr lang="en-US" dirty="0">
                <a:latin typeface="Times New Roman" panose="02020603050405020304" pitchFamily="18" charset="0"/>
                <a:cs typeface="Times New Roman" panose="02020603050405020304" pitchFamily="18" charset="0"/>
              </a:rPr>
              <a:t>Provides a framework for a standard set of activities and deliverables</a:t>
            </a:r>
          </a:p>
          <a:p>
            <a:pPr>
              <a:lnSpc>
                <a:spcPct val="110000"/>
              </a:lnSpc>
            </a:pPr>
            <a:r>
              <a:rPr lang="en-US" dirty="0">
                <a:latin typeface="Times New Roman" panose="02020603050405020304" pitchFamily="18" charset="0"/>
                <a:cs typeface="Times New Roman" panose="02020603050405020304" pitchFamily="18" charset="0"/>
              </a:rPr>
              <a:t>It is a mechanism for project tracking and control</a:t>
            </a:r>
          </a:p>
          <a:p>
            <a:pPr>
              <a:lnSpc>
                <a:spcPct val="110000"/>
              </a:lnSpc>
            </a:pPr>
            <a:r>
              <a:rPr lang="en-US" dirty="0">
                <a:latin typeface="Times New Roman" panose="02020603050405020304" pitchFamily="18" charset="0"/>
                <a:cs typeface="Times New Roman" panose="02020603050405020304" pitchFamily="18" charset="0"/>
              </a:rPr>
              <a:t>Increases visibility of project planning to all involved stakeholders of the development process</a:t>
            </a:r>
          </a:p>
          <a:p>
            <a:pPr>
              <a:lnSpc>
                <a:spcPct val="110000"/>
              </a:lnSpc>
            </a:pPr>
            <a:r>
              <a:rPr lang="en-US" dirty="0">
                <a:latin typeface="Times New Roman" panose="02020603050405020304" pitchFamily="18" charset="0"/>
                <a:cs typeface="Times New Roman" panose="02020603050405020304" pitchFamily="18" charset="0"/>
              </a:rPr>
              <a:t>Increased and enhance development speed</a:t>
            </a:r>
          </a:p>
          <a:p>
            <a:pPr>
              <a:lnSpc>
                <a:spcPct val="110000"/>
              </a:lnSpc>
            </a:pPr>
            <a:r>
              <a:rPr lang="en-US" dirty="0">
                <a:latin typeface="Times New Roman" panose="02020603050405020304" pitchFamily="18" charset="0"/>
                <a:cs typeface="Times New Roman" panose="02020603050405020304" pitchFamily="18" charset="0"/>
              </a:rPr>
              <a:t>It ensures correct and timely delivery to the client.</a:t>
            </a:r>
          </a:p>
          <a:p>
            <a:pPr>
              <a:lnSpc>
                <a:spcPct val="110000"/>
              </a:lnSpc>
            </a:pPr>
            <a:r>
              <a:rPr lang="en-US" dirty="0">
                <a:latin typeface="Times New Roman" panose="02020603050405020304" pitchFamily="18" charset="0"/>
                <a:cs typeface="Times New Roman" panose="02020603050405020304" pitchFamily="18" charset="0"/>
              </a:rPr>
              <a:t>Improved client relations</a:t>
            </a:r>
          </a:p>
          <a:p>
            <a:pPr>
              <a:lnSpc>
                <a:spcPct val="110000"/>
              </a:lnSpc>
            </a:pPr>
            <a:r>
              <a:rPr lang="en-US" dirty="0">
                <a:latin typeface="Times New Roman" panose="02020603050405020304" pitchFamily="18" charset="0"/>
                <a:cs typeface="Times New Roman" panose="02020603050405020304" pitchFamily="18" charset="0"/>
              </a:rPr>
              <a:t>Helps you to decrease project risk and project management plan overhead</a:t>
            </a:r>
          </a:p>
          <a:p>
            <a:pPr>
              <a:lnSpc>
                <a:spcPct val="110000"/>
              </a:lnSpc>
            </a:pPr>
            <a:endParaRPr lang="en-US" sz="1400" b="1" dirty="0"/>
          </a:p>
        </p:txBody>
      </p:sp>
      <p:pic>
        <p:nvPicPr>
          <p:cNvPr id="4" name="Picture 4" descr="bd00028_">
            <a:extLst>
              <a:ext uri="{FF2B5EF4-FFF2-40B4-BE49-F238E27FC236}">
                <a16:creationId xmlns:a16="http://schemas.microsoft.com/office/drawing/2014/main" id="{FB0B2043-5B07-4161-A816-5788B9C02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750" y="3531705"/>
            <a:ext cx="2586104" cy="137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875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4354-84DB-4C4C-BAC6-FE398F569974}"/>
              </a:ext>
            </a:extLst>
          </p:cNvPr>
          <p:cNvSpPr>
            <a:spLocks noGrp="1"/>
          </p:cNvSpPr>
          <p:nvPr>
            <p:ph type="title"/>
          </p:nvPr>
        </p:nvSpPr>
        <p:spPr>
          <a:xfrm>
            <a:off x="0" y="0"/>
            <a:ext cx="10396882" cy="1151965"/>
          </a:xfrm>
        </p:spPr>
        <p:txBody>
          <a:bodyPr/>
          <a:lstStyle/>
          <a:p>
            <a:r>
              <a:rPr lang="en-US" dirty="0"/>
              <a:t>Requirement analysis</a:t>
            </a:r>
          </a:p>
        </p:txBody>
      </p:sp>
      <p:sp>
        <p:nvSpPr>
          <p:cNvPr id="3" name="Content Placeholder 2">
            <a:extLst>
              <a:ext uri="{FF2B5EF4-FFF2-40B4-BE49-F238E27FC236}">
                <a16:creationId xmlns:a16="http://schemas.microsoft.com/office/drawing/2014/main" id="{68D90036-D4EC-4483-8ED6-11BF885A0B74}"/>
              </a:ext>
            </a:extLst>
          </p:cNvPr>
          <p:cNvSpPr>
            <a:spLocks noGrp="1"/>
          </p:cNvSpPr>
          <p:nvPr>
            <p:ph idx="1"/>
          </p:nvPr>
        </p:nvSpPr>
        <p:spPr>
          <a:xfrm>
            <a:off x="0" y="858130"/>
            <a:ext cx="11732455" cy="4740812"/>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All the relevant information is collected from the customer to develop a product as per their expectation. </a:t>
            </a:r>
            <a:r>
              <a:rPr lang="en-US" b="1" dirty="0">
                <a:latin typeface="Times New Roman" panose="02020603050405020304" pitchFamily="18" charset="0"/>
                <a:cs typeface="Times New Roman" panose="02020603050405020304" pitchFamily="18" charset="0"/>
              </a:rPr>
              <a:t>Any ambiguities must be resolved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Project manager and Business analyst set up a meeting with the customer to gather all the information. Before building a product a core understanding or knowledge of the product is very important</a:t>
            </a:r>
          </a:p>
          <a:p>
            <a:r>
              <a:rPr lang="en-US" dirty="0">
                <a:latin typeface="Times New Roman" panose="02020603050405020304" pitchFamily="18" charset="0"/>
                <a:cs typeface="Times New Roman" panose="02020603050405020304" pitchFamily="18" charset="0"/>
              </a:rPr>
              <a:t>This stage gives a clearer picture of the scope of the entire project and the anticipated issues, opportunities, and directives which triggered the project.</a:t>
            </a:r>
          </a:p>
          <a:p>
            <a:r>
              <a:rPr lang="en-US" dirty="0">
                <a:latin typeface="Times New Roman" panose="02020603050405020304" pitchFamily="18" charset="0"/>
                <a:cs typeface="Times New Roman" panose="02020603050405020304" pitchFamily="18" charset="0"/>
              </a:rPr>
              <a:t>Requirements Gathering stage need teams to get detailed and precise requirements. This helps companies to finalize the necessary timeline to finish the work of that system.</a:t>
            </a:r>
          </a:p>
          <a:p>
            <a:r>
              <a:rPr lang="en-US" dirty="0">
                <a:latin typeface="Times New Roman" panose="02020603050405020304" pitchFamily="18" charset="0"/>
                <a:cs typeface="Times New Roman" panose="02020603050405020304" pitchFamily="18" charset="0"/>
              </a:rPr>
              <a:t>All stakeholders in a project - developers, end users, software managers, customer managers - must achieve a common understanding of what the product will be and do, or someone will be surprised when it is delivered. </a:t>
            </a:r>
            <a:r>
              <a:rPr lang="en-US" b="1" dirty="0">
                <a:latin typeface="Times New Roman" panose="02020603050405020304" pitchFamily="18" charset="0"/>
                <a:cs typeface="Times New Roman" panose="02020603050405020304" pitchFamily="18" charset="0"/>
              </a:rPr>
              <a:t>Surprises in software are almost never good news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87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79D6-DCCD-4B27-8065-AEA236F9E2EA}"/>
              </a:ext>
            </a:extLst>
          </p:cNvPr>
          <p:cNvSpPr>
            <a:spLocks noGrp="1"/>
          </p:cNvSpPr>
          <p:nvPr>
            <p:ph type="title"/>
          </p:nvPr>
        </p:nvSpPr>
        <p:spPr/>
        <p:txBody>
          <a:bodyPr>
            <a:normAutofit fontScale="90000"/>
          </a:bodyPr>
          <a:lstStyle/>
          <a:p>
            <a:r>
              <a:rPr lang="en-US" dirty="0"/>
              <a:t>Activities for Requirement Analysis</a:t>
            </a:r>
            <a:br>
              <a:rPr lang="en-US" dirty="0"/>
            </a:br>
            <a:br>
              <a:rPr lang="en-US" dirty="0"/>
            </a:br>
            <a:endParaRPr lang="en-US" dirty="0"/>
          </a:p>
        </p:txBody>
      </p:sp>
      <p:sp>
        <p:nvSpPr>
          <p:cNvPr id="3" name="Content Placeholder 2">
            <a:extLst>
              <a:ext uri="{FF2B5EF4-FFF2-40B4-BE49-F238E27FC236}">
                <a16:creationId xmlns:a16="http://schemas.microsoft.com/office/drawing/2014/main" id="{056387B6-622A-4C5B-A8EE-93C5F5AB1DF6}"/>
              </a:ext>
            </a:extLst>
          </p:cNvPr>
          <p:cNvSpPr>
            <a:spLocks noGrp="1"/>
          </p:cNvSpPr>
          <p:nvPr>
            <p:ph idx="1"/>
          </p:nvPr>
        </p:nvSpPr>
        <p:spPr>
          <a:xfrm>
            <a:off x="1" y="848140"/>
            <a:ext cx="11608904" cy="4744277"/>
          </a:xfrm>
        </p:spPr>
        <p:txBody>
          <a:bodyPr>
            <a:normAutofit fontScale="85000" lnSpcReduction="10000"/>
          </a:bodyPr>
          <a:lstStyle/>
          <a:p>
            <a:pPr marL="0" indent="0">
              <a:buNone/>
            </a:pPr>
            <a:r>
              <a:rPr lang="en-US" dirty="0">
                <a:latin typeface="Times New Roman" panose="02020603050405020304" pitchFamily="18" charset="0"/>
                <a:cs typeface="Times New Roman" panose="02020603050405020304" pitchFamily="18" charset="0"/>
              </a:rPr>
              <a:t>Requirements analysis is critical to the success or failure of a systems or software project. The requirements should be documented, actionable, measurable, testable, traceable, related to identified business needs or opportunities, and defined to a level of detail sufficient for system design. Conceptually, requirements analysis includes four types of activity:</a:t>
            </a:r>
          </a:p>
          <a:p>
            <a:r>
              <a:rPr lang="en-US" b="1" dirty="0">
                <a:latin typeface="Times New Roman" panose="02020603050405020304" pitchFamily="18" charset="0"/>
                <a:cs typeface="Times New Roman" panose="02020603050405020304" pitchFamily="18" charset="0"/>
              </a:rPr>
              <a:t>Eliciting requirements</a:t>
            </a:r>
            <a:r>
              <a:rPr lang="en-US" dirty="0">
                <a:latin typeface="Times New Roman" panose="02020603050405020304" pitchFamily="18" charset="0"/>
                <a:cs typeface="Times New Roman" panose="02020603050405020304" pitchFamily="18" charset="0"/>
              </a:rPr>
              <a:t>: the task of communicating with customers and users to determine what their requirements are. This is sometimes also called requirements gathering.</a:t>
            </a:r>
          </a:p>
          <a:p>
            <a:r>
              <a:rPr lang="en-US" b="1" dirty="0">
                <a:latin typeface="Times New Roman" panose="02020603050405020304" pitchFamily="18" charset="0"/>
                <a:cs typeface="Times New Roman" panose="02020603050405020304" pitchFamily="18" charset="0"/>
              </a:rPr>
              <a:t>Analyzing requirements</a:t>
            </a:r>
            <a:r>
              <a:rPr lang="en-US" dirty="0">
                <a:latin typeface="Times New Roman" panose="02020603050405020304" pitchFamily="18" charset="0"/>
                <a:cs typeface="Times New Roman" panose="02020603050405020304" pitchFamily="18" charset="0"/>
              </a:rPr>
              <a:t>: determining whether the stated requirements are unclear, incomplete, ambiguous, or contradictory, and then resolving these issues.</a:t>
            </a:r>
          </a:p>
          <a:p>
            <a:r>
              <a:rPr lang="en-US" b="1" dirty="0">
                <a:latin typeface="Times New Roman" panose="02020603050405020304" pitchFamily="18" charset="0"/>
                <a:cs typeface="Times New Roman" panose="02020603050405020304" pitchFamily="18" charset="0"/>
              </a:rPr>
              <a:t>Requirements modeling</a:t>
            </a:r>
            <a:r>
              <a:rPr lang="en-US" dirty="0">
                <a:latin typeface="Times New Roman" panose="02020603050405020304" pitchFamily="18" charset="0"/>
                <a:cs typeface="Times New Roman" panose="02020603050405020304" pitchFamily="18" charset="0"/>
              </a:rPr>
              <a:t>: Requirements might be documented in various forms, such as natural-language documents, use cases, user stories, or process specifications.</a:t>
            </a:r>
          </a:p>
          <a:p>
            <a:r>
              <a:rPr lang="en-US" b="1" dirty="0">
                <a:latin typeface="Times New Roman" panose="02020603050405020304" pitchFamily="18" charset="0"/>
                <a:cs typeface="Times New Roman" panose="02020603050405020304" pitchFamily="18" charset="0"/>
              </a:rPr>
              <a:t>Review and retrospective</a:t>
            </a:r>
            <a:r>
              <a:rPr lang="en-US" dirty="0">
                <a:latin typeface="Times New Roman" panose="02020603050405020304" pitchFamily="18" charset="0"/>
                <a:cs typeface="Times New Roman" panose="02020603050405020304" pitchFamily="18" charset="0"/>
              </a:rPr>
              <a:t>: Team members reflect on what happened in the iteration and identifies actions for improvement going forward.</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46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4DE0-253F-42A4-B83E-DEBCA05A085F}"/>
              </a:ext>
            </a:extLst>
          </p:cNvPr>
          <p:cNvSpPr>
            <a:spLocks noGrp="1"/>
          </p:cNvSpPr>
          <p:nvPr>
            <p:ph type="title"/>
          </p:nvPr>
        </p:nvSpPr>
        <p:spPr>
          <a:xfrm>
            <a:off x="0" y="228536"/>
            <a:ext cx="10396882" cy="1151965"/>
          </a:xfrm>
        </p:spPr>
        <p:txBody>
          <a:bodyPr>
            <a:normAutofit fontScale="90000"/>
          </a:bodyPr>
          <a:lstStyle/>
          <a:p>
            <a:r>
              <a:rPr lang="en-US" b="1" dirty="0"/>
              <a:t>Feasibility study</a:t>
            </a:r>
            <a:br>
              <a:rPr lang="en-US" b="1" dirty="0"/>
            </a:br>
            <a:endParaRPr lang="en-US" dirty="0"/>
          </a:p>
        </p:txBody>
      </p:sp>
      <p:sp>
        <p:nvSpPr>
          <p:cNvPr id="4" name="Content Placeholder 3">
            <a:extLst>
              <a:ext uri="{FF2B5EF4-FFF2-40B4-BE49-F238E27FC236}">
                <a16:creationId xmlns:a16="http://schemas.microsoft.com/office/drawing/2014/main" id="{54FBEEF5-CF00-4F85-99F2-84F527F67802}"/>
              </a:ext>
            </a:extLst>
          </p:cNvPr>
          <p:cNvSpPr>
            <a:spLocks noGrp="1"/>
          </p:cNvSpPr>
          <p:nvPr>
            <p:ph idx="1"/>
          </p:nvPr>
        </p:nvSpPr>
        <p:spPr>
          <a:xfrm>
            <a:off x="1" y="1046922"/>
            <a:ext cx="11701670" cy="4505739"/>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This process conducted with the help of 'Software Requirement Specification' document also known as 'SRS' document. It includes everything which should be designed and developed during the project life cycle.</a:t>
            </a:r>
          </a:p>
          <a:p>
            <a:pPr marL="0" indent="0">
              <a:buNone/>
            </a:pPr>
            <a:r>
              <a:rPr lang="en-US" b="1" dirty="0">
                <a:latin typeface="Times New Roman" panose="02020603050405020304" pitchFamily="18" charset="0"/>
                <a:cs typeface="Times New Roman" panose="02020603050405020304" pitchFamily="18" charset="0"/>
              </a:rPr>
              <a:t>There are mainly five types of feasibilities checks:</a:t>
            </a:r>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EconomiC</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 we complete the project within the budget or not?</a:t>
            </a:r>
          </a:p>
          <a:p>
            <a:r>
              <a:rPr lang="en-US" b="1" dirty="0">
                <a:latin typeface="Times New Roman" panose="02020603050405020304" pitchFamily="18" charset="0"/>
                <a:cs typeface="Times New Roman" panose="02020603050405020304" pitchFamily="18" charset="0"/>
              </a:rPr>
              <a:t>ORGANIZATIONAL:</a:t>
            </a:r>
            <a:r>
              <a:rPr lang="en-US" dirty="0">
                <a:latin typeface="Times New Roman" panose="02020603050405020304" pitchFamily="18" charset="0"/>
                <a:cs typeface="Times New Roman" panose="02020603050405020304" pitchFamily="18" charset="0"/>
              </a:rPr>
              <a:t> Can the project be handled consistently with the company policies/objectives?</a:t>
            </a:r>
          </a:p>
          <a:p>
            <a:r>
              <a:rPr lang="en-US" b="1" dirty="0">
                <a:latin typeface="Times New Roman" panose="02020603050405020304" pitchFamily="18" charset="0"/>
                <a:cs typeface="Times New Roman" panose="02020603050405020304" pitchFamily="18" charset="0"/>
              </a:rPr>
              <a:t>Operation feasibility:</a:t>
            </a:r>
            <a:r>
              <a:rPr lang="en-US" dirty="0">
                <a:latin typeface="Times New Roman" panose="02020603050405020304" pitchFamily="18" charset="0"/>
                <a:cs typeface="Times New Roman" panose="02020603050405020304" pitchFamily="18" charset="0"/>
              </a:rPr>
              <a:t> Can we create operations which is expected by the client?</a:t>
            </a:r>
          </a:p>
          <a:p>
            <a:r>
              <a:rPr lang="en-US" b="1" dirty="0">
                <a:latin typeface="Times New Roman" panose="02020603050405020304" pitchFamily="18" charset="0"/>
                <a:cs typeface="Times New Roman" panose="02020603050405020304" pitchFamily="18" charset="0"/>
              </a:rPr>
              <a:t>Technical:</a:t>
            </a:r>
            <a:r>
              <a:rPr lang="en-US" dirty="0">
                <a:latin typeface="Times New Roman" panose="02020603050405020304" pitchFamily="18" charset="0"/>
                <a:cs typeface="Times New Roman" panose="02020603050405020304" pitchFamily="18" charset="0"/>
              </a:rPr>
              <a:t> Need to check whether the current computer system can support the software</a:t>
            </a:r>
          </a:p>
          <a:p>
            <a:r>
              <a:rPr lang="en-US" b="1" dirty="0">
                <a:latin typeface="Times New Roman" panose="02020603050405020304" pitchFamily="18" charset="0"/>
                <a:cs typeface="Times New Roman" panose="02020603050405020304" pitchFamily="18" charset="0"/>
              </a:rPr>
              <a:t>Schedule:</a:t>
            </a:r>
            <a:r>
              <a:rPr lang="en-US" dirty="0">
                <a:latin typeface="Times New Roman" panose="02020603050405020304" pitchFamily="18" charset="0"/>
                <a:cs typeface="Times New Roman" panose="02020603050405020304" pitchFamily="18" charset="0"/>
              </a:rPr>
              <a:t> Decide that the project can be completed within the given schedule or not.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9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642D-ACE2-4FFA-B612-83E777C13235}"/>
              </a:ext>
            </a:extLst>
          </p:cNvPr>
          <p:cNvSpPr>
            <a:spLocks noGrp="1"/>
          </p:cNvSpPr>
          <p:nvPr>
            <p:ph type="title"/>
          </p:nvPr>
        </p:nvSpPr>
        <p:spPr>
          <a:xfrm>
            <a:off x="0" y="0"/>
            <a:ext cx="10396882" cy="1151965"/>
          </a:xfrm>
        </p:spPr>
        <p:txBody>
          <a:bodyPr/>
          <a:lstStyle/>
          <a:p>
            <a:r>
              <a:rPr lang="en-US" dirty="0"/>
              <a:t>DESIGN</a:t>
            </a:r>
          </a:p>
        </p:txBody>
      </p:sp>
      <p:sp>
        <p:nvSpPr>
          <p:cNvPr id="3" name="Content Placeholder 2">
            <a:extLst>
              <a:ext uri="{FF2B5EF4-FFF2-40B4-BE49-F238E27FC236}">
                <a16:creationId xmlns:a16="http://schemas.microsoft.com/office/drawing/2014/main" id="{DBB5F13D-AFCE-4406-AE51-8C7F6B575C7C}"/>
              </a:ext>
            </a:extLst>
          </p:cNvPr>
          <p:cNvSpPr>
            <a:spLocks noGrp="1"/>
          </p:cNvSpPr>
          <p:nvPr>
            <p:ph idx="1"/>
          </p:nvPr>
        </p:nvSpPr>
        <p:spPr>
          <a:xfrm>
            <a:off x="0" y="821635"/>
            <a:ext cx="11648661" cy="4797287"/>
          </a:xfrm>
        </p:spPr>
        <p:txBody>
          <a:bodyPr>
            <a:normAutofit fontScale="70000" lnSpcReduction="20000"/>
          </a:bodyPr>
          <a:lstStyle/>
          <a:p>
            <a:pPr marL="0" indent="0">
              <a:buNone/>
            </a:pPr>
            <a:r>
              <a:rPr lang="en-US" dirty="0">
                <a:latin typeface="Times New Roman" panose="02020603050405020304" pitchFamily="18" charset="0"/>
                <a:cs typeface="Times New Roman" panose="02020603050405020304" pitchFamily="18" charset="0"/>
              </a:rPr>
              <a:t>SRS (Software Requirement Specification) is the reference document used in this phase for the product to be developed. System and software design documents are prepared as per the specification document</a:t>
            </a:r>
          </a:p>
          <a:p>
            <a:pPr marL="0" indent="0" fontAlgn="base">
              <a:buNone/>
            </a:pPr>
            <a:r>
              <a:rPr lang="en-US" dirty="0">
                <a:latin typeface="Times New Roman" panose="02020603050405020304" pitchFamily="18" charset="0"/>
                <a:cs typeface="Times New Roman" panose="02020603050405020304" pitchFamily="18" charset="0"/>
              </a:rPr>
              <a:t>Two kinds of design documents are prepared in this phase:</a:t>
            </a:r>
          </a:p>
          <a:p>
            <a:pPr fontAlgn="base"/>
            <a:r>
              <a:rPr lang="en-US" dirty="0">
                <a:latin typeface="Times New Roman" panose="02020603050405020304" pitchFamily="18" charset="0"/>
                <a:cs typeface="Times New Roman" panose="02020603050405020304" pitchFamily="18" charset="0"/>
              </a:rPr>
              <a:t>High-Level Design (HLD)-High-level Design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overall system design, covering the details at macro level.</a:t>
            </a:r>
          </a:p>
          <a:p>
            <a:pPr fontAlgn="base"/>
            <a:r>
              <a:rPr lang="en-US" dirty="0">
                <a:latin typeface="Times New Roman" panose="02020603050405020304" pitchFamily="18" charset="0"/>
                <a:cs typeface="Times New Roman" panose="02020603050405020304" pitchFamily="18" charset="0"/>
              </a:rPr>
              <a:t>Low- Level Design (LLD)-Low-Level Design is like detailing the HLD, a micro level design document.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High-Level Design (HLD)</a:t>
            </a:r>
          </a:p>
          <a:p>
            <a:r>
              <a:rPr lang="en-US" dirty="0">
                <a:latin typeface="Times New Roman" panose="02020603050405020304" pitchFamily="18" charset="0"/>
                <a:cs typeface="Times New Roman" panose="02020603050405020304" pitchFamily="18" charset="0"/>
              </a:rPr>
              <a:t>Brief description and name of each module</a:t>
            </a:r>
          </a:p>
          <a:p>
            <a:r>
              <a:rPr lang="en-US" dirty="0">
                <a:latin typeface="Times New Roman" panose="02020603050405020304" pitchFamily="18" charset="0"/>
                <a:cs typeface="Times New Roman" panose="02020603050405020304" pitchFamily="18" charset="0"/>
              </a:rPr>
              <a:t>BRIEF functionality of every module</a:t>
            </a:r>
          </a:p>
          <a:p>
            <a:r>
              <a:rPr lang="en-US" dirty="0">
                <a:latin typeface="Times New Roman" panose="02020603050405020304" pitchFamily="18" charset="0"/>
                <a:cs typeface="Times New Roman" panose="02020603050405020304" pitchFamily="18" charset="0"/>
              </a:rPr>
              <a:t>Interface relationship and dependencies between modules</a:t>
            </a:r>
          </a:p>
          <a:p>
            <a:r>
              <a:rPr lang="en-US" dirty="0">
                <a:latin typeface="Times New Roman" panose="02020603050405020304" pitchFamily="18" charset="0"/>
                <a:cs typeface="Times New Roman" panose="02020603050405020304" pitchFamily="18" charset="0"/>
              </a:rPr>
              <a:t>Database tables identified along with their key elements</a:t>
            </a:r>
          </a:p>
          <a:p>
            <a:r>
              <a:rPr lang="en-US" dirty="0">
                <a:latin typeface="Times New Roman" panose="02020603050405020304" pitchFamily="18" charset="0"/>
                <a:cs typeface="Times New Roman" panose="02020603050405020304" pitchFamily="18" charset="0"/>
              </a:rPr>
              <a:t>Complete architecture diagrams along with technology details (data flow, flowcharts)</a:t>
            </a: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259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6673-1DB9-4597-AA99-687DA53E12D5}"/>
              </a:ext>
            </a:extLst>
          </p:cNvPr>
          <p:cNvSpPr>
            <a:spLocks noGrp="1"/>
          </p:cNvSpPr>
          <p:nvPr>
            <p:ph type="title"/>
          </p:nvPr>
        </p:nvSpPr>
        <p:spPr>
          <a:xfrm>
            <a:off x="0" y="0"/>
            <a:ext cx="10396882" cy="1151965"/>
          </a:xfrm>
        </p:spPr>
        <p:txBody>
          <a:bodyPr/>
          <a:lstStyle/>
          <a:p>
            <a:r>
              <a:rPr lang="en-US" dirty="0"/>
              <a:t>DESIGN</a:t>
            </a:r>
          </a:p>
        </p:txBody>
      </p:sp>
      <p:sp>
        <p:nvSpPr>
          <p:cNvPr id="3" name="Content Placeholder 2">
            <a:extLst>
              <a:ext uri="{FF2B5EF4-FFF2-40B4-BE49-F238E27FC236}">
                <a16:creationId xmlns:a16="http://schemas.microsoft.com/office/drawing/2014/main" id="{94775E8C-9F66-4C0B-822C-BB59528B34BB}"/>
              </a:ext>
            </a:extLst>
          </p:cNvPr>
          <p:cNvSpPr>
            <a:spLocks noGrp="1"/>
          </p:cNvSpPr>
          <p:nvPr>
            <p:ph idx="1"/>
          </p:nvPr>
        </p:nvSpPr>
        <p:spPr>
          <a:xfrm>
            <a:off x="1" y="808384"/>
            <a:ext cx="11728174" cy="478403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Low-Level Design(LLD)</a:t>
            </a:r>
          </a:p>
          <a:p>
            <a:r>
              <a:rPr lang="en-US" dirty="0">
                <a:latin typeface="Times New Roman" panose="02020603050405020304" pitchFamily="18" charset="0"/>
                <a:cs typeface="Times New Roman" panose="02020603050405020304" pitchFamily="18" charset="0"/>
              </a:rPr>
              <a:t>Functional logic of the modules</a:t>
            </a:r>
          </a:p>
          <a:p>
            <a:r>
              <a:rPr lang="en-US" dirty="0">
                <a:latin typeface="Times New Roman" panose="02020603050405020304" pitchFamily="18" charset="0"/>
                <a:cs typeface="Times New Roman" panose="02020603050405020304" pitchFamily="18" charset="0"/>
              </a:rPr>
              <a:t>Database tables, which include type and size</a:t>
            </a:r>
          </a:p>
          <a:p>
            <a:r>
              <a:rPr lang="en-US" dirty="0">
                <a:latin typeface="Times New Roman" panose="02020603050405020304" pitchFamily="18" charset="0"/>
                <a:cs typeface="Times New Roman" panose="02020603050405020304" pitchFamily="18" charset="0"/>
              </a:rPr>
              <a:t>Complete detail of the interface</a:t>
            </a:r>
          </a:p>
          <a:p>
            <a:r>
              <a:rPr lang="en-US" dirty="0">
                <a:latin typeface="Times New Roman" panose="02020603050405020304" pitchFamily="18" charset="0"/>
                <a:cs typeface="Times New Roman" panose="02020603050405020304" pitchFamily="18" charset="0"/>
              </a:rPr>
              <a:t>Addresses all types of dependency issues</a:t>
            </a:r>
          </a:p>
          <a:p>
            <a:r>
              <a:rPr lang="en-US" dirty="0">
                <a:latin typeface="Times New Roman" panose="02020603050405020304" pitchFamily="18" charset="0"/>
                <a:cs typeface="Times New Roman" panose="02020603050405020304" pitchFamily="18" charset="0"/>
              </a:rPr>
              <a:t>Listing of error messages</a:t>
            </a:r>
          </a:p>
          <a:p>
            <a:r>
              <a:rPr lang="en-US" dirty="0">
                <a:latin typeface="Times New Roman" panose="02020603050405020304" pitchFamily="18" charset="0"/>
                <a:cs typeface="Times New Roman" panose="02020603050405020304" pitchFamily="18" charset="0"/>
              </a:rPr>
              <a:t>Complete input and outputs for every module</a:t>
            </a:r>
          </a:p>
          <a:p>
            <a:pPr marL="0" indent="0">
              <a:buNone/>
            </a:pPr>
            <a:r>
              <a:rPr lang="en-US" dirty="0">
                <a:latin typeface="Times New Roman" panose="02020603050405020304" pitchFamily="18" charset="0"/>
                <a:cs typeface="Times New Roman" panose="02020603050405020304" pitchFamily="18" charset="0"/>
              </a:rPr>
              <a:t>The design is usually kept in the Design Specification Document (DSD)</a:t>
            </a:r>
          </a:p>
          <a:p>
            <a:endParaRPr lang="en-US" dirty="0"/>
          </a:p>
        </p:txBody>
      </p:sp>
    </p:spTree>
    <p:extLst>
      <p:ext uri="{BB962C8B-B14F-4D97-AF65-F5344CB8AC3E}">
        <p14:creationId xmlns:p14="http://schemas.microsoft.com/office/powerpoint/2010/main" val="249962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10E4-191C-447B-A916-428610061CE7}"/>
              </a:ext>
            </a:extLst>
          </p:cNvPr>
          <p:cNvSpPr>
            <a:spLocks noGrp="1"/>
          </p:cNvSpPr>
          <p:nvPr>
            <p:ph type="title"/>
          </p:nvPr>
        </p:nvSpPr>
        <p:spPr>
          <a:xfrm>
            <a:off x="0" y="0"/>
            <a:ext cx="10396882" cy="1151965"/>
          </a:xfrm>
        </p:spPr>
        <p:txBody>
          <a:bodyPr/>
          <a:lstStyle/>
          <a:p>
            <a:r>
              <a:rPr lang="en-US" dirty="0"/>
              <a:t>CODING</a:t>
            </a:r>
          </a:p>
        </p:txBody>
      </p:sp>
      <p:sp>
        <p:nvSpPr>
          <p:cNvPr id="3" name="Content Placeholder 2">
            <a:extLst>
              <a:ext uri="{FF2B5EF4-FFF2-40B4-BE49-F238E27FC236}">
                <a16:creationId xmlns:a16="http://schemas.microsoft.com/office/drawing/2014/main" id="{51C634D5-4316-4A9A-AF11-8AFB9818D295}"/>
              </a:ext>
            </a:extLst>
          </p:cNvPr>
          <p:cNvSpPr>
            <a:spLocks noGrp="1"/>
          </p:cNvSpPr>
          <p:nvPr>
            <p:ph idx="1"/>
          </p:nvPr>
        </p:nvSpPr>
        <p:spPr>
          <a:xfrm>
            <a:off x="0" y="575982"/>
            <a:ext cx="11675165" cy="3605565"/>
          </a:xfrm>
        </p:spPr>
        <p:txBody>
          <a:bodyPr/>
          <a:lstStyle/>
          <a:p>
            <a:r>
              <a:rPr lang="en-US" dirty="0">
                <a:latin typeface="Times New Roman" panose="02020603050405020304" pitchFamily="18" charset="0"/>
                <a:cs typeface="Times New Roman" panose="02020603050405020304" pitchFamily="18" charset="0"/>
              </a:rPr>
              <a:t>The Software design is translated into source code.</a:t>
            </a:r>
          </a:p>
          <a:p>
            <a:r>
              <a:rPr lang="en-US" dirty="0">
                <a:latin typeface="Times New Roman" panose="02020603050405020304" pitchFamily="18" charset="0"/>
                <a:cs typeface="Times New Roman" panose="02020603050405020304" pitchFamily="18" charset="0"/>
              </a:rPr>
              <a:t> In this phase, developers start build the entire system by writing code using the chosen programming language</a:t>
            </a:r>
          </a:p>
          <a:p>
            <a:r>
              <a:rPr lang="en-US" dirty="0">
                <a:latin typeface="Times New Roman" panose="02020603050405020304" pitchFamily="18" charset="0"/>
                <a:cs typeface="Times New Roman" panose="02020603050405020304" pitchFamily="18" charset="0"/>
              </a:rPr>
              <a:t>In the coding phase, tasks are divided into units or modules and assigned to the various developers</a:t>
            </a:r>
          </a:p>
          <a:p>
            <a:r>
              <a:rPr lang="en-US" dirty="0">
                <a:latin typeface="Times New Roman" panose="02020603050405020304" pitchFamily="18" charset="0"/>
                <a:cs typeface="Times New Roman" panose="02020603050405020304" pitchFamily="18" charset="0"/>
              </a:rPr>
              <a:t>PEER REVIEW</a:t>
            </a:r>
          </a:p>
        </p:txBody>
      </p:sp>
    </p:spTree>
    <p:extLst>
      <p:ext uri="{BB962C8B-B14F-4D97-AF65-F5344CB8AC3E}">
        <p14:creationId xmlns:p14="http://schemas.microsoft.com/office/powerpoint/2010/main" val="372634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248E3-7167-4970-A0B7-6AE2662D4B98}"/>
              </a:ext>
            </a:extLst>
          </p:cNvPr>
          <p:cNvSpPr>
            <a:spLocks noGrp="1"/>
          </p:cNvSpPr>
          <p:nvPr>
            <p:ph type="title"/>
          </p:nvPr>
        </p:nvSpPr>
        <p:spPr>
          <a:xfrm>
            <a:off x="0" y="0"/>
            <a:ext cx="10396882" cy="1151965"/>
          </a:xfrm>
        </p:spPr>
        <p:txBody>
          <a:bodyPr/>
          <a:lstStyle/>
          <a:p>
            <a:r>
              <a:rPr lang="en-US" dirty="0"/>
              <a:t>TESTING</a:t>
            </a:r>
          </a:p>
        </p:txBody>
      </p:sp>
      <p:sp>
        <p:nvSpPr>
          <p:cNvPr id="3" name="Content Placeholder 2">
            <a:extLst>
              <a:ext uri="{FF2B5EF4-FFF2-40B4-BE49-F238E27FC236}">
                <a16:creationId xmlns:a16="http://schemas.microsoft.com/office/drawing/2014/main" id="{413E1A9D-9D49-4242-A213-AD742D3A29A2}"/>
              </a:ext>
            </a:extLst>
          </p:cNvPr>
          <p:cNvSpPr>
            <a:spLocks noGrp="1"/>
          </p:cNvSpPr>
          <p:nvPr>
            <p:ph idx="1"/>
          </p:nvPr>
        </p:nvSpPr>
        <p:spPr>
          <a:xfrm>
            <a:off x="-1" y="963466"/>
            <a:ext cx="11622158" cy="4655456"/>
          </a:xfrm>
        </p:spPr>
        <p:txBody>
          <a:bodyPr>
            <a:normAutofit/>
          </a:bodyPr>
          <a:lstStyle/>
          <a:p>
            <a:r>
              <a:rPr lang="en-US" dirty="0">
                <a:latin typeface="Times New Roman" panose="02020603050405020304" pitchFamily="18" charset="0"/>
                <a:cs typeface="Times New Roman" panose="02020603050405020304" pitchFamily="18" charset="0"/>
              </a:rPr>
              <a:t>The testing team starts testing the functionality of the entire system. This is done to verify that the entire application works according to the customer requirement.</a:t>
            </a:r>
          </a:p>
          <a:p>
            <a:r>
              <a:rPr lang="en-US" dirty="0">
                <a:latin typeface="Times New Roman" panose="02020603050405020304" pitchFamily="18" charset="0"/>
                <a:cs typeface="Times New Roman" panose="02020603050405020304" pitchFamily="18" charset="0"/>
              </a:rPr>
              <a:t>During this phase, QA and testing team may find some bugs/defects which they communicate to developers.</a:t>
            </a:r>
          </a:p>
          <a:p>
            <a:r>
              <a:rPr lang="en-US" dirty="0">
                <a:latin typeface="Times New Roman" panose="02020603050405020304" pitchFamily="18" charset="0"/>
                <a:cs typeface="Times New Roman" panose="02020603050405020304" pitchFamily="18" charset="0"/>
              </a:rPr>
              <a:t>The development team fixes the bug and send back to QA for a re-test. This process continues until the software is bug-free, stable, and working according to the business needs of that system.</a:t>
            </a:r>
          </a:p>
        </p:txBody>
      </p:sp>
    </p:spTree>
    <p:extLst>
      <p:ext uri="{BB962C8B-B14F-4D97-AF65-F5344CB8AC3E}">
        <p14:creationId xmlns:p14="http://schemas.microsoft.com/office/powerpoint/2010/main" val="3395392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4EEF-46F9-4FD6-B25F-EAA87FB5E6F0}"/>
              </a:ext>
            </a:extLst>
          </p:cNvPr>
          <p:cNvSpPr>
            <a:spLocks noGrp="1"/>
          </p:cNvSpPr>
          <p:nvPr>
            <p:ph type="title"/>
          </p:nvPr>
        </p:nvSpPr>
        <p:spPr>
          <a:xfrm>
            <a:off x="0" y="0"/>
            <a:ext cx="10396882" cy="1151965"/>
          </a:xfrm>
        </p:spPr>
        <p:txBody>
          <a:bodyPr/>
          <a:lstStyle/>
          <a:p>
            <a:r>
              <a:rPr lang="en-US" dirty="0"/>
              <a:t>INSTALLATION/DEPLOYMENT</a:t>
            </a:r>
          </a:p>
        </p:txBody>
      </p:sp>
      <p:sp>
        <p:nvSpPr>
          <p:cNvPr id="3" name="Content Placeholder 2">
            <a:extLst>
              <a:ext uri="{FF2B5EF4-FFF2-40B4-BE49-F238E27FC236}">
                <a16:creationId xmlns:a16="http://schemas.microsoft.com/office/drawing/2014/main" id="{5FD5D47E-1720-4945-A5A0-B9E708666CFD}"/>
              </a:ext>
            </a:extLst>
          </p:cNvPr>
          <p:cNvSpPr>
            <a:spLocks noGrp="1"/>
          </p:cNvSpPr>
          <p:nvPr>
            <p:ph idx="1"/>
          </p:nvPr>
        </p:nvSpPr>
        <p:spPr>
          <a:xfrm>
            <a:off x="-1" y="1151965"/>
            <a:ext cx="11635410" cy="4268174"/>
          </a:xfrm>
        </p:spPr>
        <p:txBody>
          <a:bodyPr>
            <a:normAutofit lnSpcReduction="10000"/>
          </a:bodyPr>
          <a:lstStyle/>
          <a:p>
            <a:r>
              <a:rPr lang="en-US" dirty="0">
                <a:latin typeface="Times New Roman" panose="02020603050405020304" pitchFamily="18" charset="0"/>
                <a:cs typeface="Times New Roman" panose="02020603050405020304" pitchFamily="18" charset="0"/>
              </a:rPr>
              <a:t>Once the software testing phase is over and no bugs or errors left in the system then the final deployment process starts. Based on the feedback given by the project manager, the final software is released and checked for deployment issues if any.</a:t>
            </a:r>
          </a:p>
          <a:p>
            <a:r>
              <a:rPr lang="en-US" dirty="0">
                <a:latin typeface="Times New Roman" panose="02020603050405020304" pitchFamily="18" charset="0"/>
                <a:cs typeface="Times New Roman" panose="02020603050405020304" pitchFamily="18" charset="0"/>
              </a:rPr>
              <a:t>Once the product is tested, it is deployed in the production environment or first UAT (User Acceptance testing) is done depending on the customer expectation.</a:t>
            </a:r>
          </a:p>
          <a:p>
            <a:r>
              <a:rPr lang="en-US" dirty="0">
                <a:latin typeface="Times New Roman" panose="02020603050405020304" pitchFamily="18" charset="0"/>
                <a:cs typeface="Times New Roman" panose="02020603050405020304" pitchFamily="18" charset="0"/>
              </a:rPr>
              <a:t>In the case of UAT, a replica of the production environment is created and the customer along with the developers does the testing. </a:t>
            </a:r>
          </a:p>
          <a:p>
            <a:r>
              <a:rPr lang="en-US" dirty="0">
                <a:latin typeface="Times New Roman" panose="02020603050405020304" pitchFamily="18" charset="0"/>
                <a:cs typeface="Times New Roman" panose="02020603050405020304" pitchFamily="18" charset="0"/>
              </a:rPr>
              <a:t>If the customer finds the application as expected, then sign off is provided by the customer to go live.</a:t>
            </a:r>
          </a:p>
          <a:p>
            <a:endParaRPr lang="en-US" dirty="0"/>
          </a:p>
        </p:txBody>
      </p:sp>
    </p:spTree>
    <p:extLst>
      <p:ext uri="{BB962C8B-B14F-4D97-AF65-F5344CB8AC3E}">
        <p14:creationId xmlns:p14="http://schemas.microsoft.com/office/powerpoint/2010/main" val="399551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F66A4040-0286-46ED-BA93-8477CB191F39}"/>
              </a:ext>
            </a:extLst>
          </p:cNvPr>
          <p:cNvSpPr>
            <a:spLocks noGrp="1" noChangeArrowheads="1"/>
          </p:cNvSpPr>
          <p:nvPr>
            <p:ph type="title"/>
          </p:nvPr>
        </p:nvSpPr>
        <p:spPr>
          <a:xfrm>
            <a:off x="0" y="482267"/>
            <a:ext cx="11036301" cy="633412"/>
          </a:xfrm>
        </p:spPr>
        <p:txBody>
          <a:bodyPr>
            <a:noAutofit/>
          </a:bodyPr>
          <a:lstStyle/>
          <a:p>
            <a:pPr eaLnBrk="1" hangingPunct="1"/>
            <a:r>
              <a:rPr lang="en-US" altLang="en-US" sz="4400" b="1" dirty="0">
                <a:solidFill>
                  <a:srgbClr val="FF0000"/>
                </a:solidFill>
                <a:latin typeface="Times New Roman" panose="02020603050405020304" pitchFamily="18" charset="0"/>
                <a:cs typeface="Times New Roman" panose="02020603050405020304" pitchFamily="18" charset="0"/>
              </a:rPr>
              <a:t>Assessments</a:t>
            </a:r>
            <a:endParaRPr lang="en-GB" altLang="en-US" sz="4400" b="1" dirty="0">
              <a:latin typeface="Times New Roman" panose="02020603050405020304" pitchFamily="18" charset="0"/>
              <a:cs typeface="Times New Roman" panose="02020603050405020304" pitchFamily="18" charset="0"/>
            </a:endParaRPr>
          </a:p>
        </p:txBody>
      </p:sp>
      <p:sp>
        <p:nvSpPr>
          <p:cNvPr id="23557" name="Rectangle 3">
            <a:extLst>
              <a:ext uri="{FF2B5EF4-FFF2-40B4-BE49-F238E27FC236}">
                <a16:creationId xmlns:a16="http://schemas.microsoft.com/office/drawing/2014/main" id="{20698093-35C9-43B5-A744-3DD58B977554}"/>
              </a:ext>
            </a:extLst>
          </p:cNvPr>
          <p:cNvSpPr>
            <a:spLocks noGrp="1" noChangeArrowheads="1"/>
          </p:cNvSpPr>
          <p:nvPr>
            <p:ph idx="1"/>
          </p:nvPr>
        </p:nvSpPr>
        <p:spPr>
          <a:xfrm>
            <a:off x="0" y="1268412"/>
            <a:ext cx="11036301" cy="4448175"/>
          </a:xfrm>
        </p:spPr>
        <p:txBody>
          <a:bodyPr>
            <a:normAutofit/>
          </a:bodyPr>
          <a:lstStyle/>
          <a:p>
            <a:pPr eaLnBrk="1" hangingPunct="1">
              <a:buFont typeface="Wingdings" panose="05000000000000000000" pitchFamily="2" charset="2"/>
              <a:buNone/>
            </a:pPr>
            <a:r>
              <a:rPr lang="en-US" altLang="en-US" sz="3600" b="1" dirty="0">
                <a:latin typeface="Times New Roman" panose="02020603050405020304" pitchFamily="18" charset="0"/>
                <a:cs typeface="Times New Roman" panose="02020603050405020304" pitchFamily="18" charset="0"/>
              </a:rPr>
              <a:t>Coursework</a:t>
            </a:r>
            <a:r>
              <a:rPr lang="en-US" altLang="en-US" sz="3600" b="1" dirty="0">
                <a:latin typeface="Times New Roman" panose="02020603050405020304" pitchFamily="18" charset="0"/>
                <a:cs typeface="Times New Roman" panose="02020603050405020304" pitchFamily="18" charset="0"/>
                <a:sym typeface="Wingdings" panose="05000000000000000000" pitchFamily="2" charset="2"/>
              </a:rPr>
              <a:t>(50%) </a:t>
            </a:r>
          </a:p>
          <a:p>
            <a:pPr eaLnBrk="1" hangingPunct="1">
              <a:buFont typeface="Wingdings" panose="05000000000000000000" pitchFamily="2" charset="2"/>
              <a:buNone/>
            </a:pPr>
            <a:r>
              <a:rPr lang="en-US" altLang="en-US" sz="2800"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Phase test 1 (10%)</a:t>
            </a:r>
          </a:p>
          <a:p>
            <a:pPr eaLnBrk="1" hangingPunct="1">
              <a:buFont typeface="Wingdings" panose="05000000000000000000" pitchFamily="2" charset="2"/>
              <a:buNone/>
            </a:pPr>
            <a:r>
              <a:rPr lang="en-US" altLang="en-US" sz="2600" b="1"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Phase test 2 (10%)</a:t>
            </a:r>
          </a:p>
          <a:p>
            <a:pPr eaLnBrk="1" hangingPunct="1">
              <a:buFont typeface="Wingdings" panose="05000000000000000000" pitchFamily="2" charset="2"/>
              <a:buNone/>
            </a:pPr>
            <a:r>
              <a:rPr lang="en-US" altLang="en-US" sz="2600" dirty="0">
                <a:latin typeface="Times New Roman" panose="02020603050405020304" pitchFamily="18" charset="0"/>
                <a:cs typeface="Times New Roman" panose="02020603050405020304" pitchFamily="18" charset="0"/>
              </a:rPr>
              <a:t>	Activity Led Project Viva + (30%)</a:t>
            </a:r>
          </a:p>
          <a:p>
            <a:pPr eaLnBrk="1" hangingPunct="1">
              <a:buFont typeface="Wingdings" panose="05000000000000000000" pitchFamily="2" charset="2"/>
              <a:buNone/>
            </a:pPr>
            <a:r>
              <a:rPr lang="en-US" altLang="en-US" sz="3600" b="1" dirty="0">
                <a:latin typeface="Times New Roman" panose="02020603050405020304" pitchFamily="18" charset="0"/>
                <a:cs typeface="Times New Roman" panose="02020603050405020304" pitchFamily="18" charset="0"/>
              </a:rPr>
              <a:t>Exam (50%)</a:t>
            </a:r>
          </a:p>
          <a:p>
            <a:pPr eaLnBrk="1" hangingPunct="1"/>
            <a:r>
              <a:rPr lang="en-US" altLang="en-US" sz="2600" dirty="0">
                <a:latin typeface="Times New Roman" panose="02020603050405020304" pitchFamily="18" charset="0"/>
                <a:cs typeface="Times New Roman" panose="02020603050405020304" pitchFamily="18" charset="0"/>
              </a:rPr>
              <a:t>2-hour Exam</a:t>
            </a:r>
          </a:p>
          <a:p>
            <a:pPr eaLnBrk="1" hangingPunct="1">
              <a:buFont typeface="Wingdings" panose="05000000000000000000" pitchFamily="2" charset="2"/>
              <a:buNone/>
            </a:pPr>
            <a:r>
              <a:rPr lang="en-GB" altLang="en-US" dirty="0"/>
              <a:t> </a:t>
            </a:r>
          </a:p>
        </p:txBody>
      </p:sp>
      <p:sp>
        <p:nvSpPr>
          <p:cNvPr id="23554" name="Slide Number Placeholder 5">
            <a:extLst>
              <a:ext uri="{FF2B5EF4-FFF2-40B4-BE49-F238E27FC236}">
                <a16:creationId xmlns:a16="http://schemas.microsoft.com/office/drawing/2014/main" id="{F9A34283-34E3-4B8E-BA79-B52C5C32B9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Comic Sans MS" panose="030F0702030302020204" pitchFamily="66"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Comic Sans MS" panose="030F0702030302020204" pitchFamily="66"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Comic Sans MS" panose="030F0702030302020204" pitchFamily="66" charset="0"/>
              </a:defRPr>
            </a:lvl3pPr>
            <a:lvl4pPr marL="1600200" indent="-228600">
              <a:spcBef>
                <a:spcPct val="20000"/>
              </a:spcBef>
              <a:buClr>
                <a:schemeClr val="accent1"/>
              </a:buClr>
              <a:buChar char="•"/>
              <a:defRPr sz="2000">
                <a:solidFill>
                  <a:schemeClr val="tx1"/>
                </a:solidFill>
                <a:latin typeface="Comic Sans MS" panose="030F0702030302020204" pitchFamily="66"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D50A4EF5-1E5B-4CE6-9BE8-5838D6BB8586}" type="slidenum">
              <a:rPr lang="en-US" altLang="en-US" sz="1000">
                <a:latin typeface="Arial" panose="020B0604020202020204" pitchFamily="34" charset="0"/>
              </a:rPr>
              <a:pPr>
                <a:spcBef>
                  <a:spcPct val="0"/>
                </a:spcBef>
                <a:buClrTx/>
                <a:buFontTx/>
                <a:buNone/>
              </a:pPr>
              <a:t>2</a:t>
            </a:fld>
            <a:endParaRPr lang="en-US" altLang="en-US" sz="1000">
              <a:latin typeface="Arial" panose="020B0604020202020204" pitchFamily="34" charset="0"/>
            </a:endParaRPr>
          </a:p>
        </p:txBody>
      </p:sp>
      <p:graphicFrame>
        <p:nvGraphicFramePr>
          <p:cNvPr id="23555" name="Object 5">
            <a:extLst>
              <a:ext uri="{FF2B5EF4-FFF2-40B4-BE49-F238E27FC236}">
                <a16:creationId xmlns:a16="http://schemas.microsoft.com/office/drawing/2014/main" id="{2ECFD656-033B-4472-8F13-B534A4D75D45}"/>
              </a:ext>
            </a:extLst>
          </p:cNvPr>
          <p:cNvGraphicFramePr>
            <a:graphicFrameLocks noChangeAspect="1"/>
          </p:cNvGraphicFramePr>
          <p:nvPr>
            <p:extLst>
              <p:ext uri="{D42A27DB-BD31-4B8C-83A1-F6EECF244321}">
                <p14:modId xmlns:p14="http://schemas.microsoft.com/office/powerpoint/2010/main" val="2139901848"/>
              </p:ext>
            </p:extLst>
          </p:nvPr>
        </p:nvGraphicFramePr>
        <p:xfrm>
          <a:off x="7150099" y="196948"/>
          <a:ext cx="4582356" cy="5392640"/>
        </p:xfrm>
        <a:graphic>
          <a:graphicData uri="http://schemas.openxmlformats.org/presentationml/2006/ole">
            <mc:AlternateContent xmlns:mc="http://schemas.openxmlformats.org/markup-compatibility/2006">
              <mc:Choice xmlns:v="urn:schemas-microsoft-com:vml" Requires="v">
                <p:oleObj spid="_x0000_s4245" name="Bitmap Image" r:id="rId3" imgW="0" imgH="0" progId="Paint.Picture">
                  <p:embed/>
                </p:oleObj>
              </mc:Choice>
              <mc:Fallback>
                <p:oleObj name="Bitmap Image" r:id="rId3" imgW="0" imgH="0" progId="Paint.Picture">
                  <p:embed/>
                  <p:pic>
                    <p:nvPicPr>
                      <p:cNvPr id="23555" name="Object 5">
                        <a:extLst>
                          <a:ext uri="{FF2B5EF4-FFF2-40B4-BE49-F238E27FC236}">
                            <a16:creationId xmlns:a16="http://schemas.microsoft.com/office/drawing/2014/main" id="{2ECFD656-033B-4472-8F13-B534A4D75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099" y="196948"/>
                        <a:ext cx="4582356" cy="5392640"/>
                      </a:xfrm>
                      <a:prstGeom prst="rect">
                        <a:avLst/>
                      </a:prstGeom>
                      <a:noFill/>
                      <a:ln>
                        <a:noFill/>
                      </a:ln>
                      <a:effec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E112-9C59-4E6E-BAD7-7FEE3D37E131}"/>
              </a:ext>
            </a:extLst>
          </p:cNvPr>
          <p:cNvSpPr>
            <a:spLocks noGrp="1"/>
          </p:cNvSpPr>
          <p:nvPr>
            <p:ph type="title"/>
          </p:nvPr>
        </p:nvSpPr>
        <p:spPr>
          <a:xfrm>
            <a:off x="0" y="0"/>
            <a:ext cx="10396882" cy="1151965"/>
          </a:xfrm>
        </p:spPr>
        <p:txBody>
          <a:bodyPr/>
          <a:lstStyle/>
          <a:p>
            <a:r>
              <a:rPr lang="en-US" dirty="0"/>
              <a:t>maintenance</a:t>
            </a:r>
          </a:p>
        </p:txBody>
      </p:sp>
      <p:sp>
        <p:nvSpPr>
          <p:cNvPr id="3" name="Content Placeholder 2">
            <a:extLst>
              <a:ext uri="{FF2B5EF4-FFF2-40B4-BE49-F238E27FC236}">
                <a16:creationId xmlns:a16="http://schemas.microsoft.com/office/drawing/2014/main" id="{7F38EDA2-645A-4F11-AB11-D2D6B9250831}"/>
              </a:ext>
            </a:extLst>
          </p:cNvPr>
          <p:cNvSpPr>
            <a:spLocks noGrp="1"/>
          </p:cNvSpPr>
          <p:nvPr>
            <p:ph idx="1"/>
          </p:nvPr>
        </p:nvSpPr>
        <p:spPr>
          <a:xfrm>
            <a:off x="0" y="936962"/>
            <a:ext cx="11595652" cy="4522934"/>
          </a:xfrm>
        </p:spPr>
        <p:txBody>
          <a:bodyPr>
            <a:normAutofit/>
          </a:bodyPr>
          <a:lstStyle/>
          <a:p>
            <a:r>
              <a:rPr lang="en-US" dirty="0">
                <a:latin typeface="Times New Roman" panose="02020603050405020304" pitchFamily="18" charset="0"/>
                <a:cs typeface="Times New Roman" panose="02020603050405020304" pitchFamily="18" charset="0"/>
              </a:rPr>
              <a:t>After the deployment of a product on the production environment, maintenance of the product i.e. if any issue comes up and needs to be fixed or any enhancement is to be done is taken care by the developers.</a:t>
            </a:r>
          </a:p>
          <a:p>
            <a:r>
              <a:rPr lang="en-US" b="1" dirty="0">
                <a:latin typeface="Times New Roman" panose="02020603050405020304" pitchFamily="18" charset="0"/>
                <a:cs typeface="Times New Roman" panose="02020603050405020304" pitchFamily="18" charset="0"/>
              </a:rPr>
              <a:t>Bug fixing </a:t>
            </a:r>
            <a:r>
              <a:rPr lang="en-US" dirty="0">
                <a:latin typeface="Times New Roman" panose="02020603050405020304" pitchFamily="18" charset="0"/>
                <a:cs typeface="Times New Roman" panose="02020603050405020304" pitchFamily="18" charset="0"/>
              </a:rPr>
              <a:t>- bugs are reported because of some scenarios which are not tested at all</a:t>
            </a:r>
          </a:p>
          <a:p>
            <a:r>
              <a:rPr lang="en-US" b="1" dirty="0">
                <a:latin typeface="Times New Roman" panose="02020603050405020304" pitchFamily="18" charset="0"/>
                <a:cs typeface="Times New Roman" panose="02020603050405020304" pitchFamily="18" charset="0"/>
              </a:rPr>
              <a:t>Upgrade </a:t>
            </a:r>
            <a:r>
              <a:rPr lang="en-US" dirty="0">
                <a:latin typeface="Times New Roman" panose="02020603050405020304" pitchFamily="18" charset="0"/>
                <a:cs typeface="Times New Roman" panose="02020603050405020304" pitchFamily="18" charset="0"/>
              </a:rPr>
              <a:t>- Upgrading the application to the newer versions of the Software</a:t>
            </a:r>
          </a:p>
          <a:p>
            <a:r>
              <a:rPr lang="en-US" b="1" dirty="0">
                <a:latin typeface="Times New Roman" panose="02020603050405020304" pitchFamily="18" charset="0"/>
                <a:cs typeface="Times New Roman" panose="02020603050405020304" pitchFamily="18" charset="0"/>
              </a:rPr>
              <a:t>Enhancement </a:t>
            </a:r>
            <a:r>
              <a:rPr lang="en-US" dirty="0">
                <a:latin typeface="Times New Roman" panose="02020603050405020304" pitchFamily="18" charset="0"/>
                <a:cs typeface="Times New Roman" panose="02020603050405020304" pitchFamily="18" charset="0"/>
              </a:rPr>
              <a:t>- Adding some new features into the existing software</a:t>
            </a:r>
          </a:p>
          <a:p>
            <a:pPr marL="0" indent="0">
              <a:buNone/>
            </a:pPr>
            <a:br>
              <a:rPr lang="en-US" dirty="0"/>
            </a:br>
            <a:endParaRPr lang="en-US" dirty="0"/>
          </a:p>
        </p:txBody>
      </p:sp>
    </p:spTree>
    <p:extLst>
      <p:ext uri="{BB962C8B-B14F-4D97-AF65-F5344CB8AC3E}">
        <p14:creationId xmlns:p14="http://schemas.microsoft.com/office/powerpoint/2010/main" val="144131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9897684-1704-4EE0-89A3-7AFD5B729081}"/>
              </a:ext>
            </a:extLst>
          </p:cNvPr>
          <p:cNvSpPr>
            <a:spLocks noGrp="1" noChangeArrowheads="1"/>
          </p:cNvSpPr>
          <p:nvPr>
            <p:ph type="title"/>
          </p:nvPr>
        </p:nvSpPr>
        <p:spPr/>
        <p:txBody>
          <a:bodyPr/>
          <a:lstStyle/>
          <a:p>
            <a:pPr eaLnBrk="1" hangingPunct="1"/>
            <a:r>
              <a:rPr lang="en-GB" altLang="en-US"/>
              <a:t>Choosing a methodology</a:t>
            </a:r>
          </a:p>
        </p:txBody>
      </p:sp>
      <p:sp>
        <p:nvSpPr>
          <p:cNvPr id="14339" name="Rectangle 3">
            <a:extLst>
              <a:ext uri="{FF2B5EF4-FFF2-40B4-BE49-F238E27FC236}">
                <a16:creationId xmlns:a16="http://schemas.microsoft.com/office/drawing/2014/main" id="{0F453F06-6789-4FE7-A0E8-1C96C48C6726}"/>
              </a:ext>
            </a:extLst>
          </p:cNvPr>
          <p:cNvSpPr>
            <a:spLocks noGrp="1" noChangeArrowheads="1"/>
          </p:cNvSpPr>
          <p:nvPr>
            <p:ph idx="1"/>
          </p:nvPr>
        </p:nvSpPr>
        <p:spPr>
          <a:xfrm>
            <a:off x="685800" y="1837766"/>
            <a:ext cx="10396883" cy="3536820"/>
          </a:xfrm>
        </p:spPr>
        <p:txBody>
          <a:bodyPr/>
          <a:lstStyle/>
          <a:p>
            <a:pPr marL="609600" indent="-609600">
              <a:buNone/>
            </a:pPr>
            <a:r>
              <a:rPr lang="en-GB" altLang="en-US" dirty="0">
                <a:latin typeface="Times New Roman" panose="02020603050405020304" pitchFamily="18" charset="0"/>
                <a:cs typeface="Times New Roman" panose="02020603050405020304" pitchFamily="18" charset="0"/>
              </a:rPr>
              <a:t>Issues to consider</a:t>
            </a:r>
          </a:p>
          <a:p>
            <a:pPr marL="990600" lvl="1" indent="-533400">
              <a:buFontTx/>
              <a:buAutoNum type="arabicPeriod"/>
            </a:pPr>
            <a:r>
              <a:rPr lang="en-GB" altLang="en-US" dirty="0">
                <a:latin typeface="Times New Roman" panose="02020603050405020304" pitchFamily="18" charset="0"/>
                <a:cs typeface="Times New Roman" panose="02020603050405020304" pitchFamily="18" charset="0"/>
              </a:rPr>
              <a:t>Who are the stakeholders?</a:t>
            </a:r>
          </a:p>
          <a:p>
            <a:pPr marL="990600" lvl="1" indent="-533400">
              <a:buFontTx/>
              <a:buAutoNum type="arabicPeriod"/>
            </a:pPr>
            <a:r>
              <a:rPr lang="en-GB" altLang="en-US" dirty="0">
                <a:latin typeface="Times New Roman" panose="02020603050405020304" pitchFamily="18" charset="0"/>
                <a:cs typeface="Times New Roman" panose="02020603050405020304" pitchFamily="18" charset="0"/>
              </a:rPr>
              <a:t>What type of system is being developed?</a:t>
            </a:r>
          </a:p>
          <a:p>
            <a:pPr marL="990600" lvl="1" indent="-533400">
              <a:buFontTx/>
              <a:buAutoNum type="arabicPeriod"/>
            </a:pPr>
            <a:r>
              <a:rPr lang="en-GB" altLang="en-US" dirty="0">
                <a:latin typeface="Times New Roman" panose="02020603050405020304" pitchFamily="18" charset="0"/>
                <a:cs typeface="Times New Roman" panose="02020603050405020304" pitchFamily="18" charset="0"/>
              </a:rPr>
              <a:t>What are the principal features of the environment in which the system(s) is to be developed? ( Most difficult to address)</a:t>
            </a:r>
          </a:p>
          <a:p>
            <a:pPr marL="990600" lvl="1" indent="-533400">
              <a:buFontTx/>
              <a:buAutoNum type="arabicPeriod"/>
            </a:pPr>
            <a:r>
              <a:rPr lang="en-GB" altLang="en-US" dirty="0">
                <a:latin typeface="Times New Roman" panose="02020603050405020304" pitchFamily="18" charset="0"/>
                <a:cs typeface="Times New Roman" panose="02020603050405020304" pitchFamily="18" charset="0"/>
              </a:rPr>
              <a:t>Long term/ Short term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4" name="Group 73">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5" name="Rectangle 74">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7" name="Rectangle 76">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16386" name="Rectangle 4">
            <a:extLst>
              <a:ext uri="{FF2B5EF4-FFF2-40B4-BE49-F238E27FC236}">
                <a16:creationId xmlns:a16="http://schemas.microsoft.com/office/drawing/2014/main" id="{7D8A024D-848F-4421-98F7-5F710DA0344E}"/>
              </a:ext>
            </a:extLst>
          </p:cNvPr>
          <p:cNvSpPr>
            <a:spLocks noChangeArrowheads="1"/>
          </p:cNvSpPr>
          <p:nvPr/>
        </p:nvSpPr>
        <p:spPr bwMode="auto">
          <a:xfrm>
            <a:off x="8368424" y="109025"/>
            <a:ext cx="3072869" cy="11519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defTabSz="914400">
              <a:lnSpc>
                <a:spcPct val="90000"/>
              </a:lnSpc>
              <a:spcBef>
                <a:spcPct val="0"/>
              </a:spcBef>
              <a:spcAft>
                <a:spcPts val="600"/>
              </a:spcAft>
              <a:buClrTx/>
              <a:buSzTx/>
              <a:buNone/>
            </a:pPr>
            <a:r>
              <a:rPr lang="en-US" altLang="en-US" sz="4400" b="1" cap="all" dirty="0">
                <a:solidFill>
                  <a:schemeClr val="accent1"/>
                </a:solidFill>
                <a:latin typeface="+mj-lt"/>
                <a:ea typeface="+mj-ea"/>
                <a:cs typeface="+mj-cs"/>
              </a:rPr>
              <a:t>Waterfall</a:t>
            </a:r>
          </a:p>
        </p:txBody>
      </p:sp>
      <p:sp>
        <p:nvSpPr>
          <p:cNvPr id="79" name="Rectangle 78">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947E3F83-3D17-4AE9-8573-B420B4D65D90}"/>
              </a:ext>
            </a:extLst>
          </p:cNvPr>
          <p:cNvPicPr>
            <a:picLocks noChangeAspect="1"/>
          </p:cNvPicPr>
          <p:nvPr/>
        </p:nvPicPr>
        <p:blipFill>
          <a:blip r:embed="rId4"/>
          <a:stretch>
            <a:fillRect/>
          </a:stretch>
        </p:blipFill>
        <p:spPr>
          <a:xfrm>
            <a:off x="750707" y="953856"/>
            <a:ext cx="6557897" cy="3690638"/>
          </a:xfrm>
          <a:prstGeom prst="rect">
            <a:avLst/>
          </a:prstGeom>
        </p:spPr>
      </p:pic>
      <p:sp>
        <p:nvSpPr>
          <p:cNvPr id="16387" name="Rectangle 11">
            <a:extLst>
              <a:ext uri="{FF2B5EF4-FFF2-40B4-BE49-F238E27FC236}">
                <a16:creationId xmlns:a16="http://schemas.microsoft.com/office/drawing/2014/main" id="{0A1DA956-A987-4174-9BAA-DFA2D9DAC2C7}"/>
              </a:ext>
            </a:extLst>
          </p:cNvPr>
          <p:cNvSpPr>
            <a:spLocks noChangeArrowheads="1"/>
          </p:cNvSpPr>
          <p:nvPr/>
        </p:nvSpPr>
        <p:spPr bwMode="auto">
          <a:xfrm>
            <a:off x="7559071" y="1589649"/>
            <a:ext cx="4132689" cy="35536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lnSpcReduction="10000"/>
          </a:bodyPr>
          <a:lstStyle>
            <a:lvl1pPr marL="381000" indent="-3810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indent="-228600" defTabSz="914400">
              <a:lnSpc>
                <a:spcPct val="110000"/>
              </a:lnSpc>
              <a:spcBef>
                <a:spcPct val="50000"/>
              </a:spcBef>
              <a:buClr>
                <a:schemeClr val="accent1"/>
              </a:buClr>
              <a:buSzPct val="160000"/>
              <a:buFont typeface="Arial" panose="020B0604020202020204" pitchFamily="34" charset="0"/>
              <a:buChar char="•"/>
            </a:pPr>
            <a:r>
              <a:rPr lang="en-US" dirty="0"/>
              <a:t>It is also known as the linear sequential model.</a:t>
            </a:r>
          </a:p>
          <a:p>
            <a:pPr indent="-228600" defTabSz="914400">
              <a:lnSpc>
                <a:spcPct val="110000"/>
              </a:lnSpc>
              <a:spcBef>
                <a:spcPct val="50000"/>
              </a:spcBef>
              <a:buClr>
                <a:schemeClr val="accent1"/>
              </a:buClr>
              <a:buSzPct val="160000"/>
              <a:buFont typeface="Arial" panose="020B0604020202020204" pitchFamily="34" charset="0"/>
              <a:buChar char="•"/>
            </a:pPr>
            <a:r>
              <a:rPr lang="en-US" dirty="0"/>
              <a:t>In this model, the outcome of one phase is the input for the next phase. Development of the next phase starts only when the previous phase is complete.</a:t>
            </a:r>
          </a:p>
          <a:p>
            <a:pPr indent="-228600" defTabSz="914400">
              <a:lnSpc>
                <a:spcPct val="110000"/>
              </a:lnSpc>
              <a:spcBef>
                <a:spcPct val="50000"/>
              </a:spcBef>
              <a:buClr>
                <a:schemeClr val="accent1"/>
              </a:buClr>
              <a:buSzPct val="160000"/>
              <a:buFont typeface="Arial" panose="020B0604020202020204" pitchFamily="34" charset="0"/>
              <a:buChar char="•"/>
            </a:pPr>
            <a:r>
              <a:rPr lang="en-US" dirty="0"/>
              <a:t>In this waterfall model, the phases do not overlap.</a:t>
            </a:r>
            <a:endParaRPr lang="en-US" altLang="en-US" sz="1500" cap="all" dirty="0">
              <a:latin typeface="+mn-lt"/>
            </a:endParaRPr>
          </a:p>
        </p:txBody>
      </p:sp>
      <p:sp>
        <p:nvSpPr>
          <p:cNvPr id="2" name="AutoShape 2" descr="Waterfall SDLC Model Scheme">
            <a:extLst>
              <a:ext uri="{FF2B5EF4-FFF2-40B4-BE49-F238E27FC236}">
                <a16:creationId xmlns:a16="http://schemas.microsoft.com/office/drawing/2014/main" id="{B8C07AD5-9F22-4819-AB4B-F646A6562C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Waterfall SDLC Model Scheme">
            <a:extLst>
              <a:ext uri="{FF2B5EF4-FFF2-40B4-BE49-F238E27FC236}">
                <a16:creationId xmlns:a16="http://schemas.microsoft.com/office/drawing/2014/main" id="{F36BBAAE-F1CA-4AF9-847A-534691DF766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aterfall SDLC Model Scheme">
            <a:extLst>
              <a:ext uri="{FF2B5EF4-FFF2-40B4-BE49-F238E27FC236}">
                <a16:creationId xmlns:a16="http://schemas.microsoft.com/office/drawing/2014/main" id="{92D2288F-7837-49F9-9DAD-14CA94BF0B39}"/>
              </a:ext>
            </a:extLst>
          </p:cNvPr>
          <p:cNvSpPr>
            <a:spLocks noChangeAspect="1" noChangeArrowheads="1"/>
          </p:cNvSpPr>
          <p:nvPr/>
        </p:nvSpPr>
        <p:spPr bwMode="auto">
          <a:xfrm rot="17309085">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9EA9-6756-4FDD-BAAB-B83F812A52DC}"/>
              </a:ext>
            </a:extLst>
          </p:cNvPr>
          <p:cNvSpPr>
            <a:spLocks noGrp="1"/>
          </p:cNvSpPr>
          <p:nvPr>
            <p:ph type="title"/>
          </p:nvPr>
        </p:nvSpPr>
        <p:spPr/>
        <p:txBody>
          <a:bodyPr/>
          <a:lstStyle/>
          <a:p>
            <a:r>
              <a:rPr lang="en-US" dirty="0"/>
              <a:t>Waterfall, when?</a:t>
            </a:r>
          </a:p>
        </p:txBody>
      </p:sp>
      <p:sp>
        <p:nvSpPr>
          <p:cNvPr id="3" name="Content Placeholder 2">
            <a:extLst>
              <a:ext uri="{FF2B5EF4-FFF2-40B4-BE49-F238E27FC236}">
                <a16:creationId xmlns:a16="http://schemas.microsoft.com/office/drawing/2014/main" id="{4D6A596E-FAC5-4407-AB4A-BCB417F6FE3B}"/>
              </a:ext>
            </a:extLst>
          </p:cNvPr>
          <p:cNvSpPr>
            <a:spLocks noGrp="1"/>
          </p:cNvSpPr>
          <p:nvPr>
            <p:ph sz="quarter" idx="13"/>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Requirements are very well documented, clear and fixed.</a:t>
            </a:r>
          </a:p>
          <a:p>
            <a:r>
              <a:rPr lang="en-US" dirty="0">
                <a:latin typeface="Times New Roman" panose="02020603050405020304" pitchFamily="18" charset="0"/>
                <a:cs typeface="Times New Roman" panose="02020603050405020304" pitchFamily="18" charset="0"/>
              </a:rPr>
              <a:t>There are no ambiguous requirements.</a:t>
            </a:r>
          </a:p>
          <a:p>
            <a:r>
              <a:rPr lang="en-US" dirty="0">
                <a:latin typeface="Times New Roman" panose="02020603050405020304" pitchFamily="18" charset="0"/>
                <a:cs typeface="Times New Roman" panose="02020603050405020304" pitchFamily="18" charset="0"/>
              </a:rPr>
              <a:t>Ample resources with required expertise are available freely.</a:t>
            </a:r>
          </a:p>
          <a:p>
            <a:r>
              <a:rPr lang="en-US" dirty="0">
                <a:latin typeface="Times New Roman" panose="02020603050405020304" pitchFamily="18" charset="0"/>
                <a:cs typeface="Times New Roman" panose="02020603050405020304" pitchFamily="18" charset="0"/>
              </a:rPr>
              <a:t>The client has high confidence in the organization.</a:t>
            </a:r>
          </a:p>
          <a:p>
            <a:r>
              <a:rPr lang="en-US" dirty="0">
                <a:latin typeface="Times New Roman" panose="02020603050405020304" pitchFamily="18" charset="0"/>
                <a:cs typeface="Times New Roman" panose="02020603050405020304" pitchFamily="18" charset="0"/>
              </a:rPr>
              <a:t>The organization has experience of similar projects.</a:t>
            </a:r>
          </a:p>
          <a:p>
            <a:r>
              <a:rPr lang="en-US" dirty="0">
                <a:latin typeface="Times New Roman" panose="02020603050405020304" pitchFamily="18" charset="0"/>
                <a:cs typeface="Times New Roman" panose="02020603050405020304" pitchFamily="18" charset="0"/>
              </a:rPr>
              <a:t>The project is short.</a:t>
            </a:r>
          </a:p>
          <a:p>
            <a:r>
              <a:rPr lang="en-US" dirty="0">
                <a:latin typeface="Times New Roman" panose="02020603050405020304" pitchFamily="18" charset="0"/>
                <a:cs typeface="Times New Roman" panose="02020603050405020304" pitchFamily="18" charset="0"/>
              </a:rPr>
              <a:t>It is good to use this model when the technology is well understood.</a:t>
            </a:r>
          </a:p>
        </p:txBody>
      </p:sp>
    </p:spTree>
    <p:extLst>
      <p:ext uri="{BB962C8B-B14F-4D97-AF65-F5344CB8AC3E}">
        <p14:creationId xmlns:p14="http://schemas.microsoft.com/office/powerpoint/2010/main" val="315938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CEE8BDA0-A26D-4304-B285-D04101DB6B2D}"/>
              </a:ext>
            </a:extLst>
          </p:cNvPr>
          <p:cNvSpPr>
            <a:spLocks noChangeArrowheads="1"/>
          </p:cNvSpPr>
          <p:nvPr/>
        </p:nvSpPr>
        <p:spPr bwMode="auto">
          <a:xfrm>
            <a:off x="1447800" y="3810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r>
              <a:rPr lang="en-GB" altLang="en-US" sz="2800" b="1" dirty="0">
                <a:latin typeface="Tahoma" panose="020B0604030504040204" pitchFamily="34" charset="0"/>
              </a:rPr>
              <a:t>Waterfall – Pros &amp; Cons</a:t>
            </a:r>
            <a:endParaRPr lang="en-US" altLang="en-US" sz="2800" b="1" dirty="0">
              <a:latin typeface="Tahoma" panose="020B0604030504040204" pitchFamily="34" charset="0"/>
            </a:endParaRPr>
          </a:p>
        </p:txBody>
      </p:sp>
      <p:sp>
        <p:nvSpPr>
          <p:cNvPr id="17411" name="AutoShape 11">
            <a:extLst>
              <a:ext uri="{FF2B5EF4-FFF2-40B4-BE49-F238E27FC236}">
                <a16:creationId xmlns:a16="http://schemas.microsoft.com/office/drawing/2014/main" id="{9EB5E22F-FDD1-414A-AB7F-A63991D69DEE}"/>
              </a:ext>
            </a:extLst>
          </p:cNvPr>
          <p:cNvSpPr>
            <a:spLocks noChangeArrowheads="1"/>
          </p:cNvSpPr>
          <p:nvPr/>
        </p:nvSpPr>
        <p:spPr bwMode="auto">
          <a:xfrm>
            <a:off x="1" y="619211"/>
            <a:ext cx="11633972" cy="5021934"/>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endParaRPr lang="en-US" altLang="en-US" sz="1400" b="1" i="1">
              <a:latin typeface="Arial" panose="020B0604020202020204" pitchFamily="34" charset="0"/>
            </a:endParaRPr>
          </a:p>
        </p:txBody>
      </p:sp>
      <p:grpSp>
        <p:nvGrpSpPr>
          <p:cNvPr id="17412" name="Group 12">
            <a:extLst>
              <a:ext uri="{FF2B5EF4-FFF2-40B4-BE49-F238E27FC236}">
                <a16:creationId xmlns:a16="http://schemas.microsoft.com/office/drawing/2014/main" id="{4951B8AE-E21B-407F-883D-D2D49FC3BCC8}"/>
              </a:ext>
            </a:extLst>
          </p:cNvPr>
          <p:cNvGrpSpPr>
            <a:grpSpLocks noChangeAspect="1"/>
          </p:cNvGrpSpPr>
          <p:nvPr/>
        </p:nvGrpSpPr>
        <p:grpSpPr bwMode="auto">
          <a:xfrm>
            <a:off x="1886038" y="719162"/>
            <a:ext cx="642142" cy="530856"/>
            <a:chOff x="2400" y="1200"/>
            <a:chExt cx="1488" cy="2160"/>
          </a:xfrm>
        </p:grpSpPr>
        <p:sp>
          <p:nvSpPr>
            <p:cNvPr id="17424" name="AutoShape 13">
              <a:extLst>
                <a:ext uri="{FF2B5EF4-FFF2-40B4-BE49-F238E27FC236}">
                  <a16:creationId xmlns:a16="http://schemas.microsoft.com/office/drawing/2014/main" id="{3BC8DC68-678F-487F-A93B-FE69D1F3C9F2}"/>
                </a:ext>
              </a:extLst>
            </p:cNvPr>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7425" name="AutoShape 14">
              <a:extLst>
                <a:ext uri="{FF2B5EF4-FFF2-40B4-BE49-F238E27FC236}">
                  <a16:creationId xmlns:a16="http://schemas.microsoft.com/office/drawing/2014/main" id="{FFBA4205-001A-4D34-AA5A-8B2B33FF1300}"/>
                </a:ext>
              </a:extLst>
            </p:cNvPr>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17413" name="Group 15">
            <a:extLst>
              <a:ext uri="{FF2B5EF4-FFF2-40B4-BE49-F238E27FC236}">
                <a16:creationId xmlns:a16="http://schemas.microsoft.com/office/drawing/2014/main" id="{40FF4DA3-FF5C-4015-A808-261B87DD142F}"/>
              </a:ext>
            </a:extLst>
          </p:cNvPr>
          <p:cNvGrpSpPr>
            <a:grpSpLocks noChangeAspect="1"/>
          </p:cNvGrpSpPr>
          <p:nvPr/>
        </p:nvGrpSpPr>
        <p:grpSpPr bwMode="auto">
          <a:xfrm>
            <a:off x="9411299" y="645015"/>
            <a:ext cx="109020" cy="621896"/>
            <a:chOff x="2736" y="1536"/>
            <a:chExt cx="336" cy="1920"/>
          </a:xfrm>
        </p:grpSpPr>
        <p:grpSp>
          <p:nvGrpSpPr>
            <p:cNvPr id="17418" name="Group 16">
              <a:extLst>
                <a:ext uri="{FF2B5EF4-FFF2-40B4-BE49-F238E27FC236}">
                  <a16:creationId xmlns:a16="http://schemas.microsoft.com/office/drawing/2014/main" id="{C1B16E99-201D-4DD7-9055-61E4FB896238}"/>
                </a:ext>
              </a:extLst>
            </p:cNvPr>
            <p:cNvGrpSpPr>
              <a:grpSpLocks noChangeAspect="1"/>
            </p:cNvGrpSpPr>
            <p:nvPr/>
          </p:nvGrpSpPr>
          <p:grpSpPr bwMode="auto">
            <a:xfrm rot="2038859">
              <a:off x="2736" y="1536"/>
              <a:ext cx="288" cy="1872"/>
              <a:chOff x="2736" y="1536"/>
              <a:chExt cx="288" cy="1872"/>
            </a:xfrm>
          </p:grpSpPr>
          <p:sp>
            <p:nvSpPr>
              <p:cNvPr id="17422" name="AutoShape 17">
                <a:extLst>
                  <a:ext uri="{FF2B5EF4-FFF2-40B4-BE49-F238E27FC236}">
                    <a16:creationId xmlns:a16="http://schemas.microsoft.com/office/drawing/2014/main" id="{F369E355-0A69-4319-8AF4-65CDCA2031C9}"/>
                  </a:ext>
                </a:extLst>
              </p:cNvPr>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7423" name="AutoShape 18">
                <a:extLst>
                  <a:ext uri="{FF2B5EF4-FFF2-40B4-BE49-F238E27FC236}">
                    <a16:creationId xmlns:a16="http://schemas.microsoft.com/office/drawing/2014/main" id="{F237640E-A791-4694-89D5-9237DC822D41}"/>
                  </a:ext>
                </a:extLst>
              </p:cNvPr>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17419" name="Group 19">
              <a:extLst>
                <a:ext uri="{FF2B5EF4-FFF2-40B4-BE49-F238E27FC236}">
                  <a16:creationId xmlns:a16="http://schemas.microsoft.com/office/drawing/2014/main" id="{FF63ACE5-7C86-4583-A801-0B8810808175}"/>
                </a:ext>
              </a:extLst>
            </p:cNvPr>
            <p:cNvGrpSpPr>
              <a:grpSpLocks noChangeAspect="1"/>
            </p:cNvGrpSpPr>
            <p:nvPr/>
          </p:nvGrpSpPr>
          <p:grpSpPr bwMode="auto">
            <a:xfrm rot="-2527335">
              <a:off x="2784" y="1584"/>
              <a:ext cx="288" cy="1872"/>
              <a:chOff x="2736" y="1536"/>
              <a:chExt cx="288" cy="1872"/>
            </a:xfrm>
          </p:grpSpPr>
          <p:sp>
            <p:nvSpPr>
              <p:cNvPr id="17420" name="AutoShape 20">
                <a:extLst>
                  <a:ext uri="{FF2B5EF4-FFF2-40B4-BE49-F238E27FC236}">
                    <a16:creationId xmlns:a16="http://schemas.microsoft.com/office/drawing/2014/main" id="{21FEB49B-A92B-4545-9A2A-762A4AA8B241}"/>
                  </a:ext>
                </a:extLst>
              </p:cNvPr>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7421" name="AutoShape 21">
                <a:extLst>
                  <a:ext uri="{FF2B5EF4-FFF2-40B4-BE49-F238E27FC236}">
                    <a16:creationId xmlns:a16="http://schemas.microsoft.com/office/drawing/2014/main" id="{94E51645-2DB2-4E3E-8813-0AF4414728B2}"/>
                  </a:ext>
                </a:extLst>
              </p:cNvPr>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sp>
        <p:nvSpPr>
          <p:cNvPr id="17414" name="Line 22">
            <a:extLst>
              <a:ext uri="{FF2B5EF4-FFF2-40B4-BE49-F238E27FC236}">
                <a16:creationId xmlns:a16="http://schemas.microsoft.com/office/drawing/2014/main" id="{82989BBA-89AA-421B-AB3A-1DFACCDBAD14}"/>
              </a:ext>
            </a:extLst>
          </p:cNvPr>
          <p:cNvSpPr>
            <a:spLocks noChangeShapeType="1"/>
          </p:cNvSpPr>
          <p:nvPr/>
        </p:nvSpPr>
        <p:spPr bwMode="auto">
          <a:xfrm flipH="1">
            <a:off x="4746529" y="650676"/>
            <a:ext cx="0" cy="50219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23">
            <a:extLst>
              <a:ext uri="{FF2B5EF4-FFF2-40B4-BE49-F238E27FC236}">
                <a16:creationId xmlns:a16="http://schemas.microsoft.com/office/drawing/2014/main" id="{6AC12CC0-7A54-46FC-8139-1FF3AB779E27}"/>
              </a:ext>
            </a:extLst>
          </p:cNvPr>
          <p:cNvGrpSpPr>
            <a:grpSpLocks/>
          </p:cNvGrpSpPr>
          <p:nvPr/>
        </p:nvGrpSpPr>
        <p:grpSpPr bwMode="auto">
          <a:xfrm>
            <a:off x="229271" y="1578991"/>
            <a:ext cx="11270112" cy="3786489"/>
            <a:chOff x="-519" y="1572"/>
            <a:chExt cx="5778" cy="2051"/>
          </a:xfrm>
        </p:grpSpPr>
        <p:sp>
          <p:nvSpPr>
            <p:cNvPr id="17416" name="Text Box 24">
              <a:extLst>
                <a:ext uri="{FF2B5EF4-FFF2-40B4-BE49-F238E27FC236}">
                  <a16:creationId xmlns:a16="http://schemas.microsoft.com/office/drawing/2014/main" id="{FBA06E40-813A-4FDE-AAAC-52D2AE53686E}"/>
                </a:ext>
              </a:extLst>
            </p:cNvPr>
            <p:cNvSpPr txBox="1">
              <a:spLocks noChangeArrowheads="1"/>
            </p:cNvSpPr>
            <p:nvPr/>
          </p:nvSpPr>
          <p:spPr bwMode="auto">
            <a:xfrm>
              <a:off x="-519" y="1572"/>
              <a:ext cx="2403"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Char char="•"/>
              </a:pPr>
              <a:r>
                <a:rPr lang="en-US" dirty="0">
                  <a:latin typeface="Times New Roman" panose="02020603050405020304" pitchFamily="18" charset="0"/>
                  <a:cs typeface="Times New Roman" panose="02020603050405020304" pitchFamily="18" charset="0"/>
                </a:rPr>
                <a:t>Simple and easy to understand and use</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Works well for smaller projects where requirements are very well understood.</a:t>
              </a:r>
            </a:p>
            <a:p>
              <a:pPr>
                <a:spcBef>
                  <a:spcPct val="0"/>
                </a:spcBef>
                <a:buClrTx/>
                <a:buSzTx/>
                <a:buFontTx/>
                <a:buChar char="•"/>
              </a:pPr>
              <a:r>
                <a:rPr lang="en-GB" altLang="en-US" dirty="0">
                  <a:latin typeface="Times New Roman" panose="02020603050405020304" pitchFamily="18" charset="0"/>
                  <a:cs typeface="Times New Roman" panose="02020603050405020304" pitchFamily="18" charset="0"/>
                </a:rPr>
                <a:t>Clearly defined stages and well understood milestones.</a:t>
              </a:r>
            </a:p>
            <a:p>
              <a:pPr>
                <a:spcBef>
                  <a:spcPct val="0"/>
                </a:spcBef>
                <a:buClrTx/>
                <a:buSzTx/>
                <a:buFontTx/>
                <a:buChar char="•"/>
              </a:pPr>
              <a:endParaRPr lang="en-GB" altLang="en-US" dirty="0">
                <a:latin typeface="Verdana" panose="020B0604030504040204" pitchFamily="34" charset="0"/>
              </a:endParaRPr>
            </a:p>
            <a:p>
              <a:pPr eaLnBrk="1" hangingPunct="1">
                <a:spcBef>
                  <a:spcPct val="0"/>
                </a:spcBef>
                <a:buClrTx/>
                <a:buSzTx/>
                <a:buFontTx/>
                <a:buChar char="•"/>
              </a:pPr>
              <a:endParaRPr lang="en-GB" altLang="en-US" sz="1800" dirty="0">
                <a:latin typeface="Verdana" panose="020B0604030504040204" pitchFamily="34" charset="0"/>
              </a:endParaRPr>
            </a:p>
            <a:p>
              <a:pPr eaLnBrk="1" hangingPunct="1">
                <a:spcBef>
                  <a:spcPct val="0"/>
                </a:spcBef>
                <a:buClrTx/>
                <a:buSzTx/>
                <a:buFontTx/>
                <a:buChar char="•"/>
              </a:pPr>
              <a:endParaRPr lang="en-US" altLang="en-US" sz="1800" dirty="0">
                <a:latin typeface="Verdana" panose="020B0604030504040204" pitchFamily="34" charset="0"/>
              </a:endParaRPr>
            </a:p>
          </p:txBody>
        </p:sp>
        <p:sp>
          <p:nvSpPr>
            <p:cNvPr id="17417" name="Text Box 25">
              <a:extLst>
                <a:ext uri="{FF2B5EF4-FFF2-40B4-BE49-F238E27FC236}">
                  <a16:creationId xmlns:a16="http://schemas.microsoft.com/office/drawing/2014/main" id="{C921DB85-1273-4253-9448-6BB09F8B5B90}"/>
                </a:ext>
              </a:extLst>
            </p:cNvPr>
            <p:cNvSpPr txBox="1">
              <a:spLocks noChangeArrowheads="1"/>
            </p:cNvSpPr>
            <p:nvPr/>
          </p:nvSpPr>
          <p:spPr bwMode="auto">
            <a:xfrm>
              <a:off x="1953" y="1572"/>
              <a:ext cx="3306" cy="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Char char="•"/>
              </a:pPr>
              <a:r>
                <a:rPr lang="en-US" dirty="0">
                  <a:latin typeface="Times New Roman" panose="02020603050405020304" pitchFamily="18" charset="0"/>
                  <a:cs typeface="Times New Roman" panose="02020603050405020304" pitchFamily="18" charset="0"/>
                </a:rPr>
                <a:t>No working software is produced until late during the life cycle.</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High amounts of risk and uncertainty.</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Not a good model for complex and object-oriented projects.</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Not suitable for the projects where requirements are at a moderate to high risk of changing.</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Cannot accommodate changing requirements.</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Integration is done as a "big-bang. at the very end, which doesn't allow identifying any technological or business bottleneck or challenges early.</a:t>
              </a:r>
            </a:p>
            <a:p>
              <a:pPr>
                <a:spcBef>
                  <a:spcPct val="0"/>
                </a:spcBef>
                <a:buClrTx/>
                <a:buSzTx/>
                <a:buFontTx/>
                <a:buChar char="•"/>
              </a:pPr>
              <a:r>
                <a:rPr lang="en-US" dirty="0">
                  <a:latin typeface="Times New Roman" panose="02020603050405020304" pitchFamily="18" charset="0"/>
                  <a:cs typeface="Times New Roman" panose="02020603050405020304" pitchFamily="18" charset="0"/>
                </a:rPr>
                <a:t>Waterfall model is time-consuming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8817EEBD-2F82-4EDE-976B-C1CB1FB5266B}"/>
              </a:ext>
            </a:extLst>
          </p:cNvPr>
          <p:cNvSpPr>
            <a:spLocks noChangeArrowheads="1"/>
          </p:cNvSpPr>
          <p:nvPr/>
        </p:nvSpPr>
        <p:spPr bwMode="auto">
          <a:xfrm>
            <a:off x="1524000" y="53340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r>
              <a:rPr lang="en-GB" altLang="en-US" sz="2800" b="1">
                <a:latin typeface="Tahoma" panose="020B0604030504040204" pitchFamily="34" charset="0"/>
              </a:rPr>
              <a:t>Waterfall with </a:t>
            </a:r>
            <a:r>
              <a:rPr lang="en-GB" altLang="en-US" sz="2800" b="1">
                <a:solidFill>
                  <a:srgbClr val="FF0000"/>
                </a:solidFill>
                <a:latin typeface="Tahoma" panose="020B0604030504040204" pitchFamily="34" charset="0"/>
              </a:rPr>
              <a:t>Iteration</a:t>
            </a:r>
            <a:endParaRPr lang="en-US" altLang="en-US" sz="2800" b="1">
              <a:solidFill>
                <a:srgbClr val="FF0000"/>
              </a:solidFill>
              <a:latin typeface="Tahoma" panose="020B0604030504040204" pitchFamily="34" charset="0"/>
            </a:endParaRPr>
          </a:p>
        </p:txBody>
      </p:sp>
      <p:grpSp>
        <p:nvGrpSpPr>
          <p:cNvPr id="18435" name="Group 11">
            <a:extLst>
              <a:ext uri="{FF2B5EF4-FFF2-40B4-BE49-F238E27FC236}">
                <a16:creationId xmlns:a16="http://schemas.microsoft.com/office/drawing/2014/main" id="{235754D2-8AD5-4F69-9334-B5D09696A368}"/>
              </a:ext>
            </a:extLst>
          </p:cNvPr>
          <p:cNvGrpSpPr>
            <a:grpSpLocks/>
          </p:cNvGrpSpPr>
          <p:nvPr/>
        </p:nvGrpSpPr>
        <p:grpSpPr bwMode="auto">
          <a:xfrm>
            <a:off x="4013201" y="2236788"/>
            <a:ext cx="244475" cy="520700"/>
            <a:chOff x="1239" y="996"/>
            <a:chExt cx="154" cy="328"/>
          </a:xfrm>
        </p:grpSpPr>
        <p:sp>
          <p:nvSpPr>
            <p:cNvPr id="18473" name="Line 12">
              <a:extLst>
                <a:ext uri="{FF2B5EF4-FFF2-40B4-BE49-F238E27FC236}">
                  <a16:creationId xmlns:a16="http://schemas.microsoft.com/office/drawing/2014/main" id="{9D8E36D6-EA91-4345-BE3C-3D66F5CE4940}"/>
                </a:ext>
              </a:extLst>
            </p:cNvPr>
            <p:cNvSpPr>
              <a:spLocks noChangeAspect="1" noChangeShapeType="1"/>
            </p:cNvSpPr>
            <p:nvPr/>
          </p:nvSpPr>
          <p:spPr bwMode="auto">
            <a:xfrm>
              <a:off x="1239" y="996"/>
              <a:ext cx="1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4" name="Line 13">
              <a:extLst>
                <a:ext uri="{FF2B5EF4-FFF2-40B4-BE49-F238E27FC236}">
                  <a16:creationId xmlns:a16="http://schemas.microsoft.com/office/drawing/2014/main" id="{76ABBB74-EA71-44DC-BC5A-52CFC9832EFF}"/>
                </a:ext>
              </a:extLst>
            </p:cNvPr>
            <p:cNvSpPr>
              <a:spLocks noChangeAspect="1" noChangeShapeType="1"/>
            </p:cNvSpPr>
            <p:nvPr/>
          </p:nvSpPr>
          <p:spPr bwMode="auto">
            <a:xfrm>
              <a:off x="1393" y="996"/>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436" name="Group 14">
            <a:extLst>
              <a:ext uri="{FF2B5EF4-FFF2-40B4-BE49-F238E27FC236}">
                <a16:creationId xmlns:a16="http://schemas.microsoft.com/office/drawing/2014/main" id="{B0F34305-CCB4-4EE5-A393-C49472022D43}"/>
              </a:ext>
            </a:extLst>
          </p:cNvPr>
          <p:cNvGrpSpPr>
            <a:grpSpLocks/>
          </p:cNvGrpSpPr>
          <p:nvPr/>
        </p:nvGrpSpPr>
        <p:grpSpPr bwMode="auto">
          <a:xfrm>
            <a:off x="4532314" y="2986088"/>
            <a:ext cx="244475" cy="520700"/>
            <a:chOff x="1239" y="996"/>
            <a:chExt cx="154" cy="328"/>
          </a:xfrm>
        </p:grpSpPr>
        <p:sp>
          <p:nvSpPr>
            <p:cNvPr id="18471" name="Line 15">
              <a:extLst>
                <a:ext uri="{FF2B5EF4-FFF2-40B4-BE49-F238E27FC236}">
                  <a16:creationId xmlns:a16="http://schemas.microsoft.com/office/drawing/2014/main" id="{42AA1970-F116-40F4-92BA-507EB08CF830}"/>
                </a:ext>
              </a:extLst>
            </p:cNvPr>
            <p:cNvSpPr>
              <a:spLocks noChangeAspect="1" noChangeShapeType="1"/>
            </p:cNvSpPr>
            <p:nvPr/>
          </p:nvSpPr>
          <p:spPr bwMode="auto">
            <a:xfrm>
              <a:off x="1239" y="996"/>
              <a:ext cx="1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2" name="Line 16">
              <a:extLst>
                <a:ext uri="{FF2B5EF4-FFF2-40B4-BE49-F238E27FC236}">
                  <a16:creationId xmlns:a16="http://schemas.microsoft.com/office/drawing/2014/main" id="{C6D99516-3A5F-4C88-8600-30A2BE527BBE}"/>
                </a:ext>
              </a:extLst>
            </p:cNvPr>
            <p:cNvSpPr>
              <a:spLocks noChangeAspect="1" noChangeShapeType="1"/>
            </p:cNvSpPr>
            <p:nvPr/>
          </p:nvSpPr>
          <p:spPr bwMode="auto">
            <a:xfrm>
              <a:off x="1393" y="996"/>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437" name="Group 17">
            <a:extLst>
              <a:ext uri="{FF2B5EF4-FFF2-40B4-BE49-F238E27FC236}">
                <a16:creationId xmlns:a16="http://schemas.microsoft.com/office/drawing/2014/main" id="{23C89690-176B-4014-9231-EC9B59F32A2C}"/>
              </a:ext>
            </a:extLst>
          </p:cNvPr>
          <p:cNvGrpSpPr>
            <a:grpSpLocks/>
          </p:cNvGrpSpPr>
          <p:nvPr/>
        </p:nvGrpSpPr>
        <p:grpSpPr bwMode="auto">
          <a:xfrm>
            <a:off x="5073651" y="3717925"/>
            <a:ext cx="244475" cy="520700"/>
            <a:chOff x="1239" y="996"/>
            <a:chExt cx="154" cy="328"/>
          </a:xfrm>
        </p:grpSpPr>
        <p:sp>
          <p:nvSpPr>
            <p:cNvPr id="18469" name="Line 18">
              <a:extLst>
                <a:ext uri="{FF2B5EF4-FFF2-40B4-BE49-F238E27FC236}">
                  <a16:creationId xmlns:a16="http://schemas.microsoft.com/office/drawing/2014/main" id="{260EB0EA-AF07-4045-8ACE-A21CCB1478AD}"/>
                </a:ext>
              </a:extLst>
            </p:cNvPr>
            <p:cNvSpPr>
              <a:spLocks noChangeAspect="1" noChangeShapeType="1"/>
            </p:cNvSpPr>
            <p:nvPr/>
          </p:nvSpPr>
          <p:spPr bwMode="auto">
            <a:xfrm>
              <a:off x="1239" y="996"/>
              <a:ext cx="1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0" name="Line 19">
              <a:extLst>
                <a:ext uri="{FF2B5EF4-FFF2-40B4-BE49-F238E27FC236}">
                  <a16:creationId xmlns:a16="http://schemas.microsoft.com/office/drawing/2014/main" id="{179BC5D7-1305-48B7-8604-DE66C03A8977}"/>
                </a:ext>
              </a:extLst>
            </p:cNvPr>
            <p:cNvSpPr>
              <a:spLocks noChangeAspect="1" noChangeShapeType="1"/>
            </p:cNvSpPr>
            <p:nvPr/>
          </p:nvSpPr>
          <p:spPr bwMode="auto">
            <a:xfrm>
              <a:off x="1393" y="996"/>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438" name="Group 20">
            <a:extLst>
              <a:ext uri="{FF2B5EF4-FFF2-40B4-BE49-F238E27FC236}">
                <a16:creationId xmlns:a16="http://schemas.microsoft.com/office/drawing/2014/main" id="{36CEDD5C-B0E1-4BD9-9E11-CCAC6A506720}"/>
              </a:ext>
            </a:extLst>
          </p:cNvPr>
          <p:cNvGrpSpPr>
            <a:grpSpLocks/>
          </p:cNvGrpSpPr>
          <p:nvPr/>
        </p:nvGrpSpPr>
        <p:grpSpPr bwMode="auto">
          <a:xfrm>
            <a:off x="5562601" y="4430713"/>
            <a:ext cx="244475" cy="520700"/>
            <a:chOff x="1239" y="996"/>
            <a:chExt cx="154" cy="328"/>
          </a:xfrm>
        </p:grpSpPr>
        <p:sp>
          <p:nvSpPr>
            <p:cNvPr id="18467" name="Line 21">
              <a:extLst>
                <a:ext uri="{FF2B5EF4-FFF2-40B4-BE49-F238E27FC236}">
                  <a16:creationId xmlns:a16="http://schemas.microsoft.com/office/drawing/2014/main" id="{84A84A7D-76F8-4E49-B80D-195E70F159CE}"/>
                </a:ext>
              </a:extLst>
            </p:cNvPr>
            <p:cNvSpPr>
              <a:spLocks noChangeAspect="1" noChangeShapeType="1"/>
            </p:cNvSpPr>
            <p:nvPr/>
          </p:nvSpPr>
          <p:spPr bwMode="auto">
            <a:xfrm>
              <a:off x="1239" y="996"/>
              <a:ext cx="1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68" name="Line 22">
              <a:extLst>
                <a:ext uri="{FF2B5EF4-FFF2-40B4-BE49-F238E27FC236}">
                  <a16:creationId xmlns:a16="http://schemas.microsoft.com/office/drawing/2014/main" id="{99587B94-20E6-40A4-8456-0BB0ACCD5FB2}"/>
                </a:ext>
              </a:extLst>
            </p:cNvPr>
            <p:cNvSpPr>
              <a:spLocks noChangeAspect="1" noChangeShapeType="1"/>
            </p:cNvSpPr>
            <p:nvPr/>
          </p:nvSpPr>
          <p:spPr bwMode="auto">
            <a:xfrm>
              <a:off x="1393" y="996"/>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439" name="Group 23">
            <a:extLst>
              <a:ext uri="{FF2B5EF4-FFF2-40B4-BE49-F238E27FC236}">
                <a16:creationId xmlns:a16="http://schemas.microsoft.com/office/drawing/2014/main" id="{471E0F17-6589-4A29-A7CB-6F1FE975209E}"/>
              </a:ext>
            </a:extLst>
          </p:cNvPr>
          <p:cNvGrpSpPr>
            <a:grpSpLocks/>
          </p:cNvGrpSpPr>
          <p:nvPr/>
        </p:nvGrpSpPr>
        <p:grpSpPr bwMode="auto">
          <a:xfrm>
            <a:off x="6092826" y="5180013"/>
            <a:ext cx="244475" cy="520700"/>
            <a:chOff x="1239" y="996"/>
            <a:chExt cx="154" cy="328"/>
          </a:xfrm>
        </p:grpSpPr>
        <p:sp>
          <p:nvSpPr>
            <p:cNvPr id="18465" name="Line 24">
              <a:extLst>
                <a:ext uri="{FF2B5EF4-FFF2-40B4-BE49-F238E27FC236}">
                  <a16:creationId xmlns:a16="http://schemas.microsoft.com/office/drawing/2014/main" id="{630E0B32-C372-47C3-912C-1A0F74F9B105}"/>
                </a:ext>
              </a:extLst>
            </p:cNvPr>
            <p:cNvSpPr>
              <a:spLocks noChangeAspect="1" noChangeShapeType="1"/>
            </p:cNvSpPr>
            <p:nvPr/>
          </p:nvSpPr>
          <p:spPr bwMode="auto">
            <a:xfrm>
              <a:off x="1239" y="996"/>
              <a:ext cx="1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66" name="Line 25">
              <a:extLst>
                <a:ext uri="{FF2B5EF4-FFF2-40B4-BE49-F238E27FC236}">
                  <a16:creationId xmlns:a16="http://schemas.microsoft.com/office/drawing/2014/main" id="{979889C3-0021-41CB-899B-D9BC52670D31}"/>
                </a:ext>
              </a:extLst>
            </p:cNvPr>
            <p:cNvSpPr>
              <a:spLocks noChangeAspect="1" noChangeShapeType="1"/>
            </p:cNvSpPr>
            <p:nvPr/>
          </p:nvSpPr>
          <p:spPr bwMode="auto">
            <a:xfrm>
              <a:off x="1393" y="996"/>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8440" name="AutoShape 26">
            <a:extLst>
              <a:ext uri="{FF2B5EF4-FFF2-40B4-BE49-F238E27FC236}">
                <a16:creationId xmlns:a16="http://schemas.microsoft.com/office/drawing/2014/main" id="{2E6822B6-A2C5-4919-A72F-EFB7150B4690}"/>
              </a:ext>
            </a:extLst>
          </p:cNvPr>
          <p:cNvSpPr>
            <a:spLocks noChangeAspect="1" noChangeArrowheads="1"/>
          </p:cNvSpPr>
          <p:nvPr/>
        </p:nvSpPr>
        <p:spPr bwMode="auto">
          <a:xfrm>
            <a:off x="1906589" y="1295400"/>
            <a:ext cx="1584325"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dirty="0">
                <a:latin typeface="Tahoma" panose="020B0604030504040204" pitchFamily="34" charset="0"/>
              </a:rPr>
              <a:t>Feasibility</a:t>
            </a:r>
            <a:endParaRPr lang="en-US" altLang="en-US" sz="1600" dirty="0">
              <a:latin typeface="Tahoma" panose="020B0604030504040204" pitchFamily="34" charset="0"/>
            </a:endParaRPr>
          </a:p>
        </p:txBody>
      </p:sp>
      <p:sp>
        <p:nvSpPr>
          <p:cNvPr id="18441" name="AutoShape 27">
            <a:extLst>
              <a:ext uri="{FF2B5EF4-FFF2-40B4-BE49-F238E27FC236}">
                <a16:creationId xmlns:a16="http://schemas.microsoft.com/office/drawing/2014/main" id="{59D5FCB0-1DE1-4C9A-B40E-D132705FF2A7}"/>
              </a:ext>
            </a:extLst>
          </p:cNvPr>
          <p:cNvSpPr>
            <a:spLocks noChangeAspect="1" noChangeArrowheads="1"/>
          </p:cNvSpPr>
          <p:nvPr/>
        </p:nvSpPr>
        <p:spPr bwMode="auto">
          <a:xfrm>
            <a:off x="2428876" y="2025650"/>
            <a:ext cx="1584325"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a:latin typeface="Tahoma" panose="020B0604030504040204" pitchFamily="34" charset="0"/>
              </a:rPr>
              <a:t>Requirements</a:t>
            </a:r>
            <a:br>
              <a:rPr lang="en-GB" altLang="en-US" sz="1600">
                <a:latin typeface="Tahoma" panose="020B0604030504040204" pitchFamily="34" charset="0"/>
              </a:rPr>
            </a:br>
            <a:r>
              <a:rPr lang="en-GB" altLang="en-US" sz="1600">
                <a:latin typeface="Tahoma" panose="020B0604030504040204" pitchFamily="34" charset="0"/>
              </a:rPr>
              <a:t>Analysis</a:t>
            </a:r>
            <a:endParaRPr lang="en-US" altLang="en-US" sz="1600">
              <a:latin typeface="Tahoma" panose="020B0604030504040204" pitchFamily="34" charset="0"/>
            </a:endParaRPr>
          </a:p>
        </p:txBody>
      </p:sp>
      <p:sp>
        <p:nvSpPr>
          <p:cNvPr id="18442" name="AutoShape 28">
            <a:extLst>
              <a:ext uri="{FF2B5EF4-FFF2-40B4-BE49-F238E27FC236}">
                <a16:creationId xmlns:a16="http://schemas.microsoft.com/office/drawing/2014/main" id="{230AB099-2235-4E12-A091-76A6BE0341CB}"/>
              </a:ext>
            </a:extLst>
          </p:cNvPr>
          <p:cNvSpPr>
            <a:spLocks noChangeAspect="1" noChangeArrowheads="1"/>
          </p:cNvSpPr>
          <p:nvPr/>
        </p:nvSpPr>
        <p:spPr bwMode="auto">
          <a:xfrm>
            <a:off x="2949575" y="2757488"/>
            <a:ext cx="1582738"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a:latin typeface="Tahoma" panose="020B0604030504040204" pitchFamily="34" charset="0"/>
              </a:rPr>
              <a:t>Design</a:t>
            </a:r>
            <a:endParaRPr lang="en-US" altLang="en-US" sz="1600">
              <a:latin typeface="Tahoma" panose="020B0604030504040204" pitchFamily="34" charset="0"/>
            </a:endParaRPr>
          </a:p>
        </p:txBody>
      </p:sp>
      <p:sp>
        <p:nvSpPr>
          <p:cNvPr id="18443" name="AutoShape 29">
            <a:extLst>
              <a:ext uri="{FF2B5EF4-FFF2-40B4-BE49-F238E27FC236}">
                <a16:creationId xmlns:a16="http://schemas.microsoft.com/office/drawing/2014/main" id="{EB610263-3AA8-418C-9344-2C764F4A912A}"/>
              </a:ext>
            </a:extLst>
          </p:cNvPr>
          <p:cNvSpPr>
            <a:spLocks noChangeAspect="1" noChangeArrowheads="1"/>
          </p:cNvSpPr>
          <p:nvPr/>
        </p:nvSpPr>
        <p:spPr bwMode="auto">
          <a:xfrm>
            <a:off x="3468689" y="3489325"/>
            <a:ext cx="1584325"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a:latin typeface="Tahoma" panose="020B0604030504040204" pitchFamily="34" charset="0"/>
              </a:rPr>
              <a:t>Construction</a:t>
            </a:r>
            <a:endParaRPr lang="en-US" altLang="en-US" sz="1600">
              <a:latin typeface="Tahoma" panose="020B0604030504040204" pitchFamily="34" charset="0"/>
            </a:endParaRPr>
          </a:p>
        </p:txBody>
      </p:sp>
      <p:sp>
        <p:nvSpPr>
          <p:cNvPr id="18444" name="AutoShape 30">
            <a:extLst>
              <a:ext uri="{FF2B5EF4-FFF2-40B4-BE49-F238E27FC236}">
                <a16:creationId xmlns:a16="http://schemas.microsoft.com/office/drawing/2014/main" id="{ABDB7238-7489-4D4A-9F0D-8E147523395E}"/>
              </a:ext>
            </a:extLst>
          </p:cNvPr>
          <p:cNvSpPr>
            <a:spLocks noChangeAspect="1" noChangeArrowheads="1"/>
          </p:cNvSpPr>
          <p:nvPr/>
        </p:nvSpPr>
        <p:spPr bwMode="auto">
          <a:xfrm>
            <a:off x="3989389" y="4219575"/>
            <a:ext cx="1582737"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a:latin typeface="Tahoma" panose="020B0604030504040204" pitchFamily="34" charset="0"/>
              </a:rPr>
              <a:t>Testing</a:t>
            </a:r>
            <a:endParaRPr lang="en-US" altLang="en-US" sz="1600">
              <a:latin typeface="Tahoma" panose="020B0604030504040204" pitchFamily="34" charset="0"/>
            </a:endParaRPr>
          </a:p>
        </p:txBody>
      </p:sp>
      <p:sp>
        <p:nvSpPr>
          <p:cNvPr id="18445" name="AutoShape 31">
            <a:extLst>
              <a:ext uri="{FF2B5EF4-FFF2-40B4-BE49-F238E27FC236}">
                <a16:creationId xmlns:a16="http://schemas.microsoft.com/office/drawing/2014/main" id="{1B2111FA-5D63-4C21-BBC7-84135609A194}"/>
              </a:ext>
            </a:extLst>
          </p:cNvPr>
          <p:cNvSpPr>
            <a:spLocks noChangeAspect="1" noChangeArrowheads="1"/>
          </p:cNvSpPr>
          <p:nvPr/>
        </p:nvSpPr>
        <p:spPr bwMode="auto">
          <a:xfrm>
            <a:off x="4508501" y="4951413"/>
            <a:ext cx="1584325"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a:latin typeface="Tahoma" panose="020B0604030504040204" pitchFamily="34" charset="0"/>
              </a:rPr>
              <a:t>Installation</a:t>
            </a:r>
            <a:endParaRPr lang="en-US" altLang="en-US" sz="1600">
              <a:latin typeface="Tahoma" panose="020B0604030504040204" pitchFamily="34" charset="0"/>
            </a:endParaRPr>
          </a:p>
        </p:txBody>
      </p:sp>
      <p:sp>
        <p:nvSpPr>
          <p:cNvPr id="18446" name="AutoShape 32">
            <a:extLst>
              <a:ext uri="{FF2B5EF4-FFF2-40B4-BE49-F238E27FC236}">
                <a16:creationId xmlns:a16="http://schemas.microsoft.com/office/drawing/2014/main" id="{0A5CD2C0-4AA9-4671-B5DF-B0821EAD1FBA}"/>
              </a:ext>
            </a:extLst>
          </p:cNvPr>
          <p:cNvSpPr>
            <a:spLocks noChangeAspect="1" noChangeArrowheads="1"/>
          </p:cNvSpPr>
          <p:nvPr/>
        </p:nvSpPr>
        <p:spPr bwMode="auto">
          <a:xfrm>
            <a:off x="5029201" y="5683250"/>
            <a:ext cx="1584325" cy="488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GB" altLang="en-US" sz="1600">
                <a:latin typeface="Tahoma" panose="020B0604030504040204" pitchFamily="34" charset="0"/>
              </a:rPr>
              <a:t>Maintenance</a:t>
            </a:r>
            <a:endParaRPr lang="en-US" altLang="en-US" sz="1600">
              <a:latin typeface="Tahoma" panose="020B0604030504040204" pitchFamily="34" charset="0"/>
            </a:endParaRPr>
          </a:p>
        </p:txBody>
      </p:sp>
      <p:grpSp>
        <p:nvGrpSpPr>
          <p:cNvPr id="18447" name="Group 33">
            <a:extLst>
              <a:ext uri="{FF2B5EF4-FFF2-40B4-BE49-F238E27FC236}">
                <a16:creationId xmlns:a16="http://schemas.microsoft.com/office/drawing/2014/main" id="{A0D179ED-9A6C-4D55-873C-E55E40524A93}"/>
              </a:ext>
            </a:extLst>
          </p:cNvPr>
          <p:cNvGrpSpPr>
            <a:grpSpLocks/>
          </p:cNvGrpSpPr>
          <p:nvPr/>
        </p:nvGrpSpPr>
        <p:grpSpPr bwMode="auto">
          <a:xfrm>
            <a:off x="3490914" y="1504950"/>
            <a:ext cx="244475" cy="520700"/>
            <a:chOff x="1239" y="996"/>
            <a:chExt cx="154" cy="328"/>
          </a:xfrm>
        </p:grpSpPr>
        <p:sp>
          <p:nvSpPr>
            <p:cNvPr id="18463" name="Line 34">
              <a:extLst>
                <a:ext uri="{FF2B5EF4-FFF2-40B4-BE49-F238E27FC236}">
                  <a16:creationId xmlns:a16="http://schemas.microsoft.com/office/drawing/2014/main" id="{5B25C834-58D4-48C2-A472-014F465C014C}"/>
                </a:ext>
              </a:extLst>
            </p:cNvPr>
            <p:cNvSpPr>
              <a:spLocks noChangeAspect="1" noChangeShapeType="1"/>
            </p:cNvSpPr>
            <p:nvPr/>
          </p:nvSpPr>
          <p:spPr bwMode="auto">
            <a:xfrm>
              <a:off x="1239" y="996"/>
              <a:ext cx="1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64" name="Line 35">
              <a:extLst>
                <a:ext uri="{FF2B5EF4-FFF2-40B4-BE49-F238E27FC236}">
                  <a16:creationId xmlns:a16="http://schemas.microsoft.com/office/drawing/2014/main" id="{BD0CE207-5244-48D9-A4A2-6D281CE1FC42}"/>
                </a:ext>
              </a:extLst>
            </p:cNvPr>
            <p:cNvSpPr>
              <a:spLocks noChangeAspect="1" noChangeShapeType="1"/>
            </p:cNvSpPr>
            <p:nvPr/>
          </p:nvSpPr>
          <p:spPr bwMode="auto">
            <a:xfrm>
              <a:off x="1393" y="996"/>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8448" name="Line 36">
            <a:extLst>
              <a:ext uri="{FF2B5EF4-FFF2-40B4-BE49-F238E27FC236}">
                <a16:creationId xmlns:a16="http://schemas.microsoft.com/office/drawing/2014/main" id="{7D8A65A6-2C7E-4A2F-997B-A2CFDF921FE9}"/>
              </a:ext>
            </a:extLst>
          </p:cNvPr>
          <p:cNvSpPr>
            <a:spLocks noChangeShapeType="1"/>
          </p:cNvSpPr>
          <p:nvPr/>
        </p:nvSpPr>
        <p:spPr bwMode="auto">
          <a:xfrm>
            <a:off x="2133600" y="1784350"/>
            <a:ext cx="0" cy="463708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9" name="Line 37">
            <a:extLst>
              <a:ext uri="{FF2B5EF4-FFF2-40B4-BE49-F238E27FC236}">
                <a16:creationId xmlns:a16="http://schemas.microsoft.com/office/drawing/2014/main" id="{0DE4192F-F8B3-4F6E-BD64-C6D9FF460B7D}"/>
              </a:ext>
            </a:extLst>
          </p:cNvPr>
          <p:cNvSpPr>
            <a:spLocks noChangeShapeType="1"/>
          </p:cNvSpPr>
          <p:nvPr/>
        </p:nvSpPr>
        <p:spPr bwMode="auto">
          <a:xfrm>
            <a:off x="2133600" y="6413500"/>
            <a:ext cx="31623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0" name="Line 38">
            <a:extLst>
              <a:ext uri="{FF2B5EF4-FFF2-40B4-BE49-F238E27FC236}">
                <a16:creationId xmlns:a16="http://schemas.microsoft.com/office/drawing/2014/main" id="{F041B42D-B471-42E6-91A6-5AE541EF2EA6}"/>
              </a:ext>
            </a:extLst>
          </p:cNvPr>
          <p:cNvSpPr>
            <a:spLocks noChangeShapeType="1"/>
          </p:cNvSpPr>
          <p:nvPr/>
        </p:nvSpPr>
        <p:spPr bwMode="auto">
          <a:xfrm>
            <a:off x="5283200" y="6172200"/>
            <a:ext cx="0" cy="2413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1" name="Line 39">
            <a:extLst>
              <a:ext uri="{FF2B5EF4-FFF2-40B4-BE49-F238E27FC236}">
                <a16:creationId xmlns:a16="http://schemas.microsoft.com/office/drawing/2014/main" id="{7BEB59F9-0886-4BD7-A59C-FA3C831858E9}"/>
              </a:ext>
            </a:extLst>
          </p:cNvPr>
          <p:cNvSpPr>
            <a:spLocks noChangeShapeType="1"/>
          </p:cNvSpPr>
          <p:nvPr/>
        </p:nvSpPr>
        <p:spPr bwMode="auto">
          <a:xfrm>
            <a:off x="4751388" y="5435600"/>
            <a:ext cx="0" cy="9779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2" name="Line 40">
            <a:extLst>
              <a:ext uri="{FF2B5EF4-FFF2-40B4-BE49-F238E27FC236}">
                <a16:creationId xmlns:a16="http://schemas.microsoft.com/office/drawing/2014/main" id="{A306CC14-0E10-46D3-BF40-0E821C63DBD2}"/>
              </a:ext>
            </a:extLst>
          </p:cNvPr>
          <p:cNvSpPr>
            <a:spLocks noChangeShapeType="1"/>
          </p:cNvSpPr>
          <p:nvPr/>
        </p:nvSpPr>
        <p:spPr bwMode="auto">
          <a:xfrm>
            <a:off x="4221163" y="4711700"/>
            <a:ext cx="0" cy="1701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Line 41">
            <a:extLst>
              <a:ext uri="{FF2B5EF4-FFF2-40B4-BE49-F238E27FC236}">
                <a16:creationId xmlns:a16="http://schemas.microsoft.com/office/drawing/2014/main" id="{1D7417AB-B6CC-4C84-BB70-0ED3C8457EDE}"/>
              </a:ext>
            </a:extLst>
          </p:cNvPr>
          <p:cNvSpPr>
            <a:spLocks noChangeShapeType="1"/>
          </p:cNvSpPr>
          <p:nvPr/>
        </p:nvSpPr>
        <p:spPr bwMode="auto">
          <a:xfrm flipH="1">
            <a:off x="3714750" y="3949700"/>
            <a:ext cx="6350" cy="2463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4" name="Line 42">
            <a:extLst>
              <a:ext uri="{FF2B5EF4-FFF2-40B4-BE49-F238E27FC236}">
                <a16:creationId xmlns:a16="http://schemas.microsoft.com/office/drawing/2014/main" id="{57A9190B-28C2-4C2B-AD22-4F01473FB278}"/>
              </a:ext>
            </a:extLst>
          </p:cNvPr>
          <p:cNvSpPr>
            <a:spLocks noChangeShapeType="1"/>
          </p:cNvSpPr>
          <p:nvPr/>
        </p:nvSpPr>
        <p:spPr bwMode="auto">
          <a:xfrm>
            <a:off x="3159125" y="3251200"/>
            <a:ext cx="0" cy="31623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5" name="Line 43">
            <a:extLst>
              <a:ext uri="{FF2B5EF4-FFF2-40B4-BE49-F238E27FC236}">
                <a16:creationId xmlns:a16="http://schemas.microsoft.com/office/drawing/2014/main" id="{C09DBE72-ABFF-4CA8-9FF7-42C3BC2DE71B}"/>
              </a:ext>
            </a:extLst>
          </p:cNvPr>
          <p:cNvSpPr>
            <a:spLocks noChangeShapeType="1"/>
          </p:cNvSpPr>
          <p:nvPr/>
        </p:nvSpPr>
        <p:spPr bwMode="auto">
          <a:xfrm>
            <a:off x="2628900" y="2527300"/>
            <a:ext cx="0" cy="38862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6" name="Line 44">
            <a:extLst>
              <a:ext uri="{FF2B5EF4-FFF2-40B4-BE49-F238E27FC236}">
                <a16:creationId xmlns:a16="http://schemas.microsoft.com/office/drawing/2014/main" id="{96AB563D-A224-4129-ADA8-3BC73DCFC7FE}"/>
              </a:ext>
            </a:extLst>
          </p:cNvPr>
          <p:cNvSpPr>
            <a:spLocks noChangeShapeType="1"/>
          </p:cNvSpPr>
          <p:nvPr/>
        </p:nvSpPr>
        <p:spPr bwMode="auto">
          <a:xfrm flipH="1">
            <a:off x="4991100" y="6413500"/>
            <a:ext cx="2921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7" name="Line 45">
            <a:extLst>
              <a:ext uri="{FF2B5EF4-FFF2-40B4-BE49-F238E27FC236}">
                <a16:creationId xmlns:a16="http://schemas.microsoft.com/office/drawing/2014/main" id="{1BD4691A-B72A-4C1D-B66D-69A7A742184D}"/>
              </a:ext>
            </a:extLst>
          </p:cNvPr>
          <p:cNvSpPr>
            <a:spLocks noChangeShapeType="1"/>
          </p:cNvSpPr>
          <p:nvPr/>
        </p:nvSpPr>
        <p:spPr bwMode="auto">
          <a:xfrm flipH="1">
            <a:off x="3390900" y="6413500"/>
            <a:ext cx="2921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8" name="Line 46">
            <a:extLst>
              <a:ext uri="{FF2B5EF4-FFF2-40B4-BE49-F238E27FC236}">
                <a16:creationId xmlns:a16="http://schemas.microsoft.com/office/drawing/2014/main" id="{F6FCADF7-7D85-48EC-BC7F-184A803936AB}"/>
              </a:ext>
            </a:extLst>
          </p:cNvPr>
          <p:cNvSpPr>
            <a:spLocks noChangeShapeType="1"/>
          </p:cNvSpPr>
          <p:nvPr/>
        </p:nvSpPr>
        <p:spPr bwMode="auto">
          <a:xfrm flipH="1">
            <a:off x="2844800" y="6413500"/>
            <a:ext cx="2921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9" name="Line 47">
            <a:extLst>
              <a:ext uri="{FF2B5EF4-FFF2-40B4-BE49-F238E27FC236}">
                <a16:creationId xmlns:a16="http://schemas.microsoft.com/office/drawing/2014/main" id="{6C525990-CE48-43CD-9A76-5BDC18E69EBA}"/>
              </a:ext>
            </a:extLst>
          </p:cNvPr>
          <p:cNvSpPr>
            <a:spLocks noChangeShapeType="1"/>
          </p:cNvSpPr>
          <p:nvPr/>
        </p:nvSpPr>
        <p:spPr bwMode="auto">
          <a:xfrm flipH="1">
            <a:off x="3975100" y="6413500"/>
            <a:ext cx="2921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60" name="Line 48">
            <a:extLst>
              <a:ext uri="{FF2B5EF4-FFF2-40B4-BE49-F238E27FC236}">
                <a16:creationId xmlns:a16="http://schemas.microsoft.com/office/drawing/2014/main" id="{EEB89077-BF71-4253-8FF1-EB750366B73E}"/>
              </a:ext>
            </a:extLst>
          </p:cNvPr>
          <p:cNvSpPr>
            <a:spLocks noChangeShapeType="1"/>
          </p:cNvSpPr>
          <p:nvPr/>
        </p:nvSpPr>
        <p:spPr bwMode="auto">
          <a:xfrm flipH="1">
            <a:off x="4457700" y="6413500"/>
            <a:ext cx="2921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61" name="Line 49">
            <a:extLst>
              <a:ext uri="{FF2B5EF4-FFF2-40B4-BE49-F238E27FC236}">
                <a16:creationId xmlns:a16="http://schemas.microsoft.com/office/drawing/2014/main" id="{7EE83D21-DAC8-4DF1-875F-2DA8E50A9398}"/>
              </a:ext>
            </a:extLst>
          </p:cNvPr>
          <p:cNvSpPr>
            <a:spLocks noChangeShapeType="1"/>
          </p:cNvSpPr>
          <p:nvPr/>
        </p:nvSpPr>
        <p:spPr bwMode="auto">
          <a:xfrm flipH="1">
            <a:off x="2324100" y="6413500"/>
            <a:ext cx="2921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62" name="Rectangle 50">
            <a:extLst>
              <a:ext uri="{FF2B5EF4-FFF2-40B4-BE49-F238E27FC236}">
                <a16:creationId xmlns:a16="http://schemas.microsoft.com/office/drawing/2014/main" id="{3F4D7DEA-54B5-485A-8F85-81453823D1A9}"/>
              </a:ext>
            </a:extLst>
          </p:cNvPr>
          <p:cNvSpPr>
            <a:spLocks noChangeArrowheads="1"/>
          </p:cNvSpPr>
          <p:nvPr/>
        </p:nvSpPr>
        <p:spPr bwMode="auto">
          <a:xfrm>
            <a:off x="4965700" y="1431926"/>
            <a:ext cx="5702300"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952500" indent="-38100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50000"/>
              </a:spcBef>
              <a:buClrTx/>
              <a:buSzTx/>
              <a:buFontTx/>
              <a:buChar char="•"/>
            </a:pPr>
            <a:r>
              <a:rPr lang="en-GB" altLang="en-US" sz="1800" dirty="0">
                <a:latin typeface="Verdana" panose="020B0604030504040204" pitchFamily="34" charset="0"/>
              </a:rPr>
              <a:t>Same structure as Waterfall approach plus:</a:t>
            </a:r>
          </a:p>
          <a:p>
            <a:pPr lvl="1" eaLnBrk="1" hangingPunct="1">
              <a:lnSpc>
                <a:spcPct val="90000"/>
              </a:lnSpc>
              <a:spcBef>
                <a:spcPct val="50000"/>
              </a:spcBef>
              <a:buClrTx/>
              <a:buSzTx/>
              <a:buFontTx/>
              <a:buChar char="-"/>
            </a:pPr>
            <a:r>
              <a:rPr lang="en-GB" altLang="en-US" dirty="0">
                <a:latin typeface="Verdana" panose="020B0604030504040204" pitchFamily="34" charset="0"/>
              </a:rPr>
              <a:t>Iteration within stages until criteria satisfied</a:t>
            </a:r>
          </a:p>
          <a:p>
            <a:pPr lvl="1" eaLnBrk="1" hangingPunct="1">
              <a:lnSpc>
                <a:spcPct val="90000"/>
              </a:lnSpc>
              <a:spcBef>
                <a:spcPct val="50000"/>
              </a:spcBef>
              <a:buClrTx/>
              <a:buSzTx/>
              <a:buFontTx/>
              <a:buChar char="-"/>
            </a:pPr>
            <a:r>
              <a:rPr lang="en-GB" altLang="en-US" dirty="0">
                <a:latin typeface="Verdana" panose="020B0604030504040204" pitchFamily="34" charset="0"/>
              </a:rPr>
              <a:t>More able to manage non-sequential projects</a:t>
            </a:r>
          </a:p>
          <a:p>
            <a:pPr lvl="1" eaLnBrk="1" hangingPunct="1">
              <a:lnSpc>
                <a:spcPct val="90000"/>
              </a:lnSpc>
              <a:spcBef>
                <a:spcPct val="50000"/>
              </a:spcBef>
              <a:buClrTx/>
              <a:buSzTx/>
              <a:buFontTx/>
              <a:buChar char="-"/>
            </a:pPr>
            <a:r>
              <a:rPr lang="en-GB" altLang="en-US" dirty="0">
                <a:latin typeface="Verdana" panose="020B0604030504040204" pitchFamily="34" charset="0"/>
              </a:rPr>
              <a:t>Able to consider bottlenecks and changes in advance</a:t>
            </a:r>
          </a:p>
          <a:p>
            <a:pPr lvl="1" eaLnBrk="1" hangingPunct="1">
              <a:lnSpc>
                <a:spcPct val="90000"/>
              </a:lnSpc>
              <a:spcBef>
                <a:spcPct val="50000"/>
              </a:spcBef>
              <a:buClrTx/>
              <a:buSzTx/>
              <a:buFontTx/>
              <a:buChar char="-"/>
            </a:pPr>
            <a:endParaRPr lang="en-GB" altLang="en-US" dirty="0">
              <a:latin typeface="Verdana" panose="020B0604030504040204" pitchFamily="34" charset="0"/>
            </a:endParaRPr>
          </a:p>
          <a:p>
            <a:pPr eaLnBrk="1" hangingPunct="1">
              <a:spcBef>
                <a:spcPct val="50000"/>
              </a:spcBef>
              <a:buClrTx/>
              <a:buSzTx/>
              <a:buFontTx/>
              <a:buChar char="•"/>
            </a:pPr>
            <a:endParaRPr lang="en-GB" altLang="en-US" sz="1800" dirty="0">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BF39-1B50-4DC1-AA3D-36E64FE4CDE2}"/>
              </a:ext>
            </a:extLst>
          </p:cNvPr>
          <p:cNvSpPr>
            <a:spLocks noGrp="1"/>
          </p:cNvSpPr>
          <p:nvPr>
            <p:ph type="title"/>
          </p:nvPr>
        </p:nvSpPr>
        <p:spPr>
          <a:xfrm>
            <a:off x="123093" y="5706035"/>
            <a:ext cx="10396882" cy="1151965"/>
          </a:xfrm>
        </p:spPr>
        <p:txBody>
          <a:bodyPr>
            <a:normAutofit fontScale="90000"/>
          </a:bodyPr>
          <a:lstStyle/>
          <a:p>
            <a:r>
              <a:rPr lang="en-US" dirty="0">
                <a:solidFill>
                  <a:schemeClr val="tx1"/>
                </a:solidFill>
              </a:rPr>
              <a:t>Prototype Model</a:t>
            </a:r>
            <a:br>
              <a:rPr lang="en-US" dirty="0"/>
            </a:br>
            <a:endParaRPr lang="en-US" dirty="0"/>
          </a:p>
        </p:txBody>
      </p:sp>
      <p:sp>
        <p:nvSpPr>
          <p:cNvPr id="3" name="Content Placeholder 2">
            <a:extLst>
              <a:ext uri="{FF2B5EF4-FFF2-40B4-BE49-F238E27FC236}">
                <a16:creationId xmlns:a16="http://schemas.microsoft.com/office/drawing/2014/main" id="{DDDB5FA9-302A-452A-8F63-2E33921DFE10}"/>
              </a:ext>
            </a:extLst>
          </p:cNvPr>
          <p:cNvSpPr>
            <a:spLocks noGrp="1"/>
          </p:cNvSpPr>
          <p:nvPr>
            <p:ph sz="quarter" idx="13"/>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Prototype is a working model of software with some limited functionality</a:t>
            </a:r>
          </a:p>
          <a:p>
            <a:r>
              <a:rPr lang="en-US" dirty="0">
                <a:latin typeface="Times New Roman" panose="02020603050405020304" pitchFamily="18" charset="0"/>
                <a:cs typeface="Times New Roman" panose="02020603050405020304" pitchFamily="18" charset="0"/>
              </a:rPr>
              <a:t>The prototype model is a model in which the prototype is developed prior to the actual software.</a:t>
            </a:r>
          </a:p>
          <a:p>
            <a:r>
              <a:rPr lang="en-US" dirty="0">
                <a:latin typeface="Times New Roman" panose="02020603050405020304" pitchFamily="18" charset="0"/>
                <a:cs typeface="Times New Roman" panose="02020603050405020304" pitchFamily="18" charset="0"/>
              </a:rPr>
              <a:t>Prototype models have limited functional capabilities and inefficient performance when compared to the actual software.</a:t>
            </a:r>
          </a:p>
          <a:p>
            <a:r>
              <a:rPr lang="en-US" dirty="0">
                <a:latin typeface="Times New Roman" panose="02020603050405020304" pitchFamily="18" charset="0"/>
                <a:cs typeface="Times New Roman" panose="02020603050405020304" pitchFamily="18" charset="0"/>
              </a:rPr>
              <a:t>Dummy functions are used to create prototypes. This is a valuable mechanism for understanding the customers’ needs.</a:t>
            </a:r>
          </a:p>
          <a:p>
            <a:r>
              <a:rPr lang="en-US" dirty="0">
                <a:latin typeface="Times New Roman" panose="02020603050405020304" pitchFamily="18" charset="0"/>
                <a:cs typeface="Times New Roman" panose="02020603050405020304" pitchFamily="18" charset="0"/>
              </a:rPr>
              <a:t>Software prototypes are built prior to the actual software to get valuable feedback from the customer. </a:t>
            </a:r>
          </a:p>
          <a:p>
            <a:r>
              <a:rPr lang="en-US" dirty="0">
                <a:latin typeface="Times New Roman" panose="02020603050405020304" pitchFamily="18" charset="0"/>
                <a:cs typeface="Times New Roman" panose="02020603050405020304" pitchFamily="18" charset="0"/>
              </a:rPr>
              <a:t>Feedbacks are implemented and the prototype is again reviewed by the customer for any change. This process goes on until the model is accepted by the customer.</a:t>
            </a:r>
          </a:p>
        </p:txBody>
      </p:sp>
      <p:pic>
        <p:nvPicPr>
          <p:cNvPr id="5" name="Picture 4">
            <a:extLst>
              <a:ext uri="{FF2B5EF4-FFF2-40B4-BE49-F238E27FC236}">
                <a16:creationId xmlns:a16="http://schemas.microsoft.com/office/drawing/2014/main" id="{1CE257B5-9C03-4948-AE06-75D1FCC21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90252"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38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0492" name="Picture 78">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49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2049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495"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496"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497"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498" name="Picture 90">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499" name="Rectangle 92">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E0B94ADD-E1F2-4D94-BD19-C719B7B47883}"/>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5100"/>
              <a:t>Prototype model</a:t>
            </a:r>
          </a:p>
        </p:txBody>
      </p:sp>
      <p:sp>
        <p:nvSpPr>
          <p:cNvPr id="97" name="Rectangle 96">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Prototype Model">
            <a:extLst>
              <a:ext uri="{FF2B5EF4-FFF2-40B4-BE49-F238E27FC236}">
                <a16:creationId xmlns:a16="http://schemas.microsoft.com/office/drawing/2014/main" id="{AEA6B447-E367-4AFD-81A9-0462DFDB2D6D}"/>
              </a:ext>
            </a:extLst>
          </p:cNvPr>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t="585"/>
          <a:stretch/>
        </p:blipFill>
        <p:spPr bwMode="auto">
          <a:xfrm>
            <a:off x="5108513" y="457200"/>
            <a:ext cx="6636823" cy="588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1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BF39-1B50-4DC1-AA3D-36E64FE4CDE2}"/>
              </a:ext>
            </a:extLst>
          </p:cNvPr>
          <p:cNvSpPr>
            <a:spLocks noGrp="1"/>
          </p:cNvSpPr>
          <p:nvPr>
            <p:ph type="title"/>
          </p:nvPr>
        </p:nvSpPr>
        <p:spPr>
          <a:xfrm>
            <a:off x="123093" y="5706035"/>
            <a:ext cx="10396882" cy="1151965"/>
          </a:xfrm>
        </p:spPr>
        <p:txBody>
          <a:bodyPr>
            <a:normAutofit fontScale="90000"/>
          </a:bodyPr>
          <a:lstStyle/>
          <a:p>
            <a:r>
              <a:rPr lang="en-US" dirty="0">
                <a:solidFill>
                  <a:schemeClr val="tx1"/>
                </a:solidFill>
              </a:rPr>
              <a:t>Prototype Model</a:t>
            </a:r>
            <a:br>
              <a:rPr lang="en-US" dirty="0"/>
            </a:br>
            <a:endParaRPr lang="en-US" dirty="0"/>
          </a:p>
        </p:txBody>
      </p:sp>
      <p:sp>
        <p:nvSpPr>
          <p:cNvPr id="3" name="Content Placeholder 2">
            <a:extLst>
              <a:ext uri="{FF2B5EF4-FFF2-40B4-BE49-F238E27FC236}">
                <a16:creationId xmlns:a16="http://schemas.microsoft.com/office/drawing/2014/main" id="{DDDB5FA9-302A-452A-8F63-2E33921DFE10}"/>
              </a:ext>
            </a:extLst>
          </p:cNvPr>
          <p:cNvSpPr>
            <a:spLocks noGrp="1"/>
          </p:cNvSpPr>
          <p:nvPr>
            <p:ph sz="quarter" idx="13"/>
          </p:nvPr>
        </p:nvSpPr>
        <p:spPr>
          <a:xfrm>
            <a:off x="0" y="2663686"/>
            <a:ext cx="11690252" cy="2710899"/>
          </a:xfrm>
        </p:spPr>
        <p:txBody>
          <a:bodyPr>
            <a:normAutofit fontScale="25000" lnSpcReduction="20000"/>
          </a:bodyPr>
          <a:lstStyle/>
          <a:p>
            <a:r>
              <a:rPr lang="en-US" sz="6400" b="1" dirty="0">
                <a:latin typeface="Times New Roman" panose="02020603050405020304" pitchFamily="18" charset="0"/>
                <a:cs typeface="Times New Roman" panose="02020603050405020304" pitchFamily="18" charset="0"/>
              </a:rPr>
              <a:t>Requirements gathering and analysis-</a:t>
            </a:r>
            <a:r>
              <a:rPr lang="en-US" sz="6400" dirty="0">
                <a:latin typeface="Times New Roman" panose="02020603050405020304" pitchFamily="18" charset="0"/>
                <a:cs typeface="Times New Roman" panose="02020603050405020304" pitchFamily="18" charset="0"/>
              </a:rPr>
              <a:t>In this phase, the requirements of the system are defined in detail. During the process, the users of the system are interviewed to know what is their expectation from the system.</a:t>
            </a:r>
          </a:p>
          <a:p>
            <a:r>
              <a:rPr lang="en-US" sz="6400" b="1" dirty="0">
                <a:latin typeface="Times New Roman" panose="02020603050405020304" pitchFamily="18" charset="0"/>
                <a:cs typeface="Times New Roman" panose="02020603050405020304" pitchFamily="18" charset="0"/>
              </a:rPr>
              <a:t>Quick design-</a:t>
            </a:r>
            <a:r>
              <a:rPr lang="en-US" sz="6400" dirty="0">
                <a:latin typeface="Times New Roman" panose="02020603050405020304" pitchFamily="18" charset="0"/>
                <a:cs typeface="Times New Roman" panose="02020603050405020304" pitchFamily="18" charset="0"/>
              </a:rPr>
              <a:t>In this stage, a simple design of the system is created. However, it is not a complete design. It gives a brief idea of the system to the user.</a:t>
            </a:r>
          </a:p>
          <a:p>
            <a:r>
              <a:rPr lang="en-US" sz="6400" b="1" dirty="0">
                <a:latin typeface="Times New Roman" panose="02020603050405020304" pitchFamily="18" charset="0"/>
                <a:cs typeface="Times New Roman" panose="02020603050405020304" pitchFamily="18" charset="0"/>
              </a:rPr>
              <a:t>Build a Prototype-</a:t>
            </a:r>
            <a:r>
              <a:rPr lang="en-US" sz="6400" dirty="0">
                <a:latin typeface="Times New Roman" panose="02020603050405020304" pitchFamily="18" charset="0"/>
                <a:cs typeface="Times New Roman" panose="02020603050405020304" pitchFamily="18" charset="0"/>
              </a:rPr>
              <a:t>In this phase, an actual prototype is designed based on the information gathered from quick design. It is a small working model of the required system</a:t>
            </a:r>
          </a:p>
          <a:p>
            <a:r>
              <a:rPr lang="en-US" sz="6400" b="1" dirty="0">
                <a:latin typeface="Times New Roman" panose="02020603050405020304" pitchFamily="18" charset="0"/>
                <a:cs typeface="Times New Roman" panose="02020603050405020304" pitchFamily="18" charset="0"/>
              </a:rPr>
              <a:t>Initial user evaluation-</a:t>
            </a:r>
            <a:r>
              <a:rPr lang="en-US" sz="6400" dirty="0">
                <a:latin typeface="Times New Roman" panose="02020603050405020304" pitchFamily="18" charset="0"/>
                <a:cs typeface="Times New Roman" panose="02020603050405020304" pitchFamily="18" charset="0"/>
              </a:rPr>
              <a:t>In this stage, the proposed system is presented to the client for an initial evaluation. It helps to find out the strength and weakness of the working model. Comment and suggestion are collected from the customer and provided to the developer.</a:t>
            </a:r>
          </a:p>
          <a:p>
            <a:r>
              <a:rPr lang="en-US" sz="6400" b="1" dirty="0">
                <a:latin typeface="Times New Roman" panose="02020603050405020304" pitchFamily="18" charset="0"/>
                <a:cs typeface="Times New Roman" panose="02020603050405020304" pitchFamily="18" charset="0"/>
              </a:rPr>
              <a:t>Refining prototype-</a:t>
            </a:r>
            <a:r>
              <a:rPr lang="en-US" sz="6400" dirty="0">
                <a:latin typeface="Times New Roman" panose="02020603050405020304" pitchFamily="18" charset="0"/>
                <a:cs typeface="Times New Roman" panose="02020603050405020304" pitchFamily="18" charset="0"/>
              </a:rPr>
              <a:t>If the user is not happy with the current prototype, you need to refine the prototype according to the user's feedback and suggestions.</a:t>
            </a:r>
          </a:p>
          <a:p>
            <a:r>
              <a:rPr lang="en-US" sz="6400" dirty="0">
                <a:latin typeface="Times New Roman" panose="02020603050405020304" pitchFamily="18" charset="0"/>
                <a:cs typeface="Times New Roman" panose="02020603050405020304" pitchFamily="18" charset="0"/>
              </a:rPr>
              <a:t>This phase will not over until all the requirements specified by the user are met. Once the user is satisfied with the developed prototype, a final system is developed based on the approved final prototype.</a:t>
            </a:r>
          </a:p>
          <a:p>
            <a:r>
              <a:rPr lang="en-US" sz="6400" b="1" dirty="0">
                <a:latin typeface="Times New Roman" panose="02020603050405020304" pitchFamily="18" charset="0"/>
                <a:cs typeface="Times New Roman" panose="02020603050405020304" pitchFamily="18" charset="0"/>
              </a:rPr>
              <a:t>Implement Product and Maintain-</a:t>
            </a:r>
            <a:r>
              <a:rPr lang="en-US" sz="6400" dirty="0">
                <a:latin typeface="Times New Roman" panose="02020603050405020304" pitchFamily="18" charset="0"/>
                <a:cs typeface="Times New Roman" panose="02020603050405020304" pitchFamily="18" charset="0"/>
              </a:rPr>
              <a:t>Once the final system is developed based on the final prototype, it is thoroughly tested and deployed to production. </a:t>
            </a:r>
            <a:endParaRPr lang="en-US" sz="6400" b="1" dirty="0">
              <a:latin typeface="Times New Roman" panose="02020603050405020304" pitchFamily="18" charset="0"/>
              <a:cs typeface="Times New Roman" panose="02020603050405020304" pitchFamily="18" charset="0"/>
            </a:endParaRPr>
          </a:p>
          <a:p>
            <a:endParaRPr lang="en-US" sz="6400" b="1" dirty="0">
              <a:latin typeface="Times New Roman" panose="02020603050405020304" pitchFamily="18" charset="0"/>
              <a:cs typeface="Times New Roman" panose="02020603050405020304" pitchFamily="18" charset="0"/>
            </a:endParaRPr>
          </a:p>
          <a:p>
            <a:endParaRPr lang="en-US" sz="6400" b="1" dirty="0">
              <a:latin typeface="Times New Roman" panose="02020603050405020304" pitchFamily="18" charset="0"/>
              <a:cs typeface="Times New Roman" panose="02020603050405020304" pitchFamily="18" charset="0"/>
            </a:endParaRPr>
          </a:p>
          <a:p>
            <a:endParaRPr lang="en-US" sz="6400" dirty="0">
              <a:latin typeface="Times New Roman" panose="02020603050405020304" pitchFamily="18" charset="0"/>
              <a:cs typeface="Times New Roman" panose="02020603050405020304" pitchFamily="18" charset="0"/>
            </a:endParaRPr>
          </a:p>
          <a:p>
            <a:endParaRPr lang="en-US" sz="6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35856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361AF2A7-7F9B-4C56-8E30-0AA4270CFE84}"/>
              </a:ext>
            </a:extLst>
          </p:cNvPr>
          <p:cNvSpPr>
            <a:spLocks noChangeArrowheads="1"/>
          </p:cNvSpPr>
          <p:nvPr/>
        </p:nvSpPr>
        <p:spPr bwMode="auto">
          <a:xfrm>
            <a:off x="1346200" y="76763"/>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r>
              <a:rPr lang="en-GB" altLang="en-US" sz="2800" b="1" dirty="0">
                <a:latin typeface="Tahoma" panose="020B0604030504040204" pitchFamily="34" charset="0"/>
              </a:rPr>
              <a:t>Software Prototyping – Pros &amp; Cons</a:t>
            </a:r>
            <a:endParaRPr lang="en-US" altLang="en-US" sz="2800" b="1" dirty="0">
              <a:latin typeface="Tahoma" panose="020B0604030504040204" pitchFamily="34" charset="0"/>
            </a:endParaRPr>
          </a:p>
        </p:txBody>
      </p:sp>
      <p:sp>
        <p:nvSpPr>
          <p:cNvPr id="22531" name="AutoShape 11">
            <a:extLst>
              <a:ext uri="{FF2B5EF4-FFF2-40B4-BE49-F238E27FC236}">
                <a16:creationId xmlns:a16="http://schemas.microsoft.com/office/drawing/2014/main" id="{852290B7-7D0C-4F1C-ABD5-FFD45DC85F72}"/>
              </a:ext>
            </a:extLst>
          </p:cNvPr>
          <p:cNvSpPr>
            <a:spLocks noChangeArrowheads="1"/>
          </p:cNvSpPr>
          <p:nvPr/>
        </p:nvSpPr>
        <p:spPr bwMode="auto">
          <a:xfrm>
            <a:off x="1" y="718143"/>
            <a:ext cx="11675164" cy="490629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endParaRPr lang="en-US" altLang="en-US" sz="1400" b="1">
              <a:latin typeface="Arial" panose="020B0604020202020204" pitchFamily="34" charset="0"/>
            </a:endParaRPr>
          </a:p>
        </p:txBody>
      </p:sp>
      <p:grpSp>
        <p:nvGrpSpPr>
          <p:cNvPr id="22532" name="Group 12">
            <a:extLst>
              <a:ext uri="{FF2B5EF4-FFF2-40B4-BE49-F238E27FC236}">
                <a16:creationId xmlns:a16="http://schemas.microsoft.com/office/drawing/2014/main" id="{B4400871-3A62-448B-9B10-D5CD84D7DD04}"/>
              </a:ext>
            </a:extLst>
          </p:cNvPr>
          <p:cNvGrpSpPr>
            <a:grpSpLocks noChangeAspect="1"/>
          </p:cNvGrpSpPr>
          <p:nvPr/>
        </p:nvGrpSpPr>
        <p:grpSpPr bwMode="auto">
          <a:xfrm>
            <a:off x="114978" y="795826"/>
            <a:ext cx="586337" cy="479850"/>
            <a:chOff x="2400" y="1200"/>
            <a:chExt cx="1488" cy="2160"/>
          </a:xfrm>
        </p:grpSpPr>
        <p:sp>
          <p:nvSpPr>
            <p:cNvPr id="22544" name="AutoShape 13">
              <a:extLst>
                <a:ext uri="{FF2B5EF4-FFF2-40B4-BE49-F238E27FC236}">
                  <a16:creationId xmlns:a16="http://schemas.microsoft.com/office/drawing/2014/main" id="{AF7E5902-B341-4FF0-B773-AD1F56363182}"/>
                </a:ext>
              </a:extLst>
            </p:cNvPr>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2545" name="AutoShape 14">
              <a:extLst>
                <a:ext uri="{FF2B5EF4-FFF2-40B4-BE49-F238E27FC236}">
                  <a16:creationId xmlns:a16="http://schemas.microsoft.com/office/drawing/2014/main" id="{48868414-50F3-4F2A-890F-F3B8ED4FEAED}"/>
                </a:ext>
              </a:extLst>
            </p:cNvPr>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533" name="Group 15">
            <a:extLst>
              <a:ext uri="{FF2B5EF4-FFF2-40B4-BE49-F238E27FC236}">
                <a16:creationId xmlns:a16="http://schemas.microsoft.com/office/drawing/2014/main" id="{5929C6E3-D0F7-40B8-B137-8193682A7566}"/>
              </a:ext>
            </a:extLst>
          </p:cNvPr>
          <p:cNvGrpSpPr>
            <a:grpSpLocks noChangeAspect="1"/>
          </p:cNvGrpSpPr>
          <p:nvPr/>
        </p:nvGrpSpPr>
        <p:grpSpPr bwMode="auto">
          <a:xfrm flipH="1">
            <a:off x="11257721" y="776997"/>
            <a:ext cx="79997" cy="456339"/>
            <a:chOff x="2736" y="1536"/>
            <a:chExt cx="336" cy="1920"/>
          </a:xfrm>
        </p:grpSpPr>
        <p:grpSp>
          <p:nvGrpSpPr>
            <p:cNvPr id="22538" name="Group 16">
              <a:extLst>
                <a:ext uri="{FF2B5EF4-FFF2-40B4-BE49-F238E27FC236}">
                  <a16:creationId xmlns:a16="http://schemas.microsoft.com/office/drawing/2014/main" id="{29A4FA0D-571D-4671-9D6E-9D0394C389BE}"/>
                </a:ext>
              </a:extLst>
            </p:cNvPr>
            <p:cNvGrpSpPr>
              <a:grpSpLocks noChangeAspect="1"/>
            </p:cNvGrpSpPr>
            <p:nvPr/>
          </p:nvGrpSpPr>
          <p:grpSpPr bwMode="auto">
            <a:xfrm rot="2038859">
              <a:off x="2736" y="1536"/>
              <a:ext cx="288" cy="1872"/>
              <a:chOff x="2736" y="1536"/>
              <a:chExt cx="288" cy="1872"/>
            </a:xfrm>
          </p:grpSpPr>
          <p:sp>
            <p:nvSpPr>
              <p:cNvPr id="22542" name="AutoShape 17">
                <a:extLst>
                  <a:ext uri="{FF2B5EF4-FFF2-40B4-BE49-F238E27FC236}">
                    <a16:creationId xmlns:a16="http://schemas.microsoft.com/office/drawing/2014/main" id="{1ADD40AD-ECC9-4168-9598-17E1485450F8}"/>
                  </a:ext>
                </a:extLst>
              </p:cNvPr>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2543" name="AutoShape 18">
                <a:extLst>
                  <a:ext uri="{FF2B5EF4-FFF2-40B4-BE49-F238E27FC236}">
                    <a16:creationId xmlns:a16="http://schemas.microsoft.com/office/drawing/2014/main" id="{9B281517-BDF1-4662-8A72-AFD664ABE2D7}"/>
                  </a:ext>
                </a:extLst>
              </p:cNvPr>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22539" name="Group 19">
              <a:extLst>
                <a:ext uri="{FF2B5EF4-FFF2-40B4-BE49-F238E27FC236}">
                  <a16:creationId xmlns:a16="http://schemas.microsoft.com/office/drawing/2014/main" id="{29BE264F-9FED-42DE-81D2-DC4890599B96}"/>
                </a:ext>
              </a:extLst>
            </p:cNvPr>
            <p:cNvGrpSpPr>
              <a:grpSpLocks noChangeAspect="1"/>
            </p:cNvGrpSpPr>
            <p:nvPr/>
          </p:nvGrpSpPr>
          <p:grpSpPr bwMode="auto">
            <a:xfrm rot="-2527335">
              <a:off x="2784" y="1584"/>
              <a:ext cx="288" cy="1872"/>
              <a:chOff x="2736" y="1536"/>
              <a:chExt cx="288" cy="1872"/>
            </a:xfrm>
          </p:grpSpPr>
          <p:sp>
            <p:nvSpPr>
              <p:cNvPr id="22540" name="AutoShape 20">
                <a:extLst>
                  <a:ext uri="{FF2B5EF4-FFF2-40B4-BE49-F238E27FC236}">
                    <a16:creationId xmlns:a16="http://schemas.microsoft.com/office/drawing/2014/main" id="{B4F6D2A5-C05C-4C7C-B8BF-BD6BA3C477AA}"/>
                  </a:ext>
                </a:extLst>
              </p:cNvPr>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2541" name="AutoShape 21">
                <a:extLst>
                  <a:ext uri="{FF2B5EF4-FFF2-40B4-BE49-F238E27FC236}">
                    <a16:creationId xmlns:a16="http://schemas.microsoft.com/office/drawing/2014/main" id="{0C02FE7B-9A5C-4D0E-8F09-85360FF96839}"/>
                  </a:ext>
                </a:extLst>
              </p:cNvPr>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sp>
        <p:nvSpPr>
          <p:cNvPr id="22534" name="Line 22">
            <a:extLst>
              <a:ext uri="{FF2B5EF4-FFF2-40B4-BE49-F238E27FC236}">
                <a16:creationId xmlns:a16="http://schemas.microsoft.com/office/drawing/2014/main" id="{A8BFC829-A101-4D0C-8059-C70945A57BE2}"/>
              </a:ext>
            </a:extLst>
          </p:cNvPr>
          <p:cNvSpPr>
            <a:spLocks noChangeShapeType="1"/>
          </p:cNvSpPr>
          <p:nvPr/>
        </p:nvSpPr>
        <p:spPr bwMode="auto">
          <a:xfrm>
            <a:off x="5918200" y="506343"/>
            <a:ext cx="0" cy="509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23">
            <a:extLst>
              <a:ext uri="{FF2B5EF4-FFF2-40B4-BE49-F238E27FC236}">
                <a16:creationId xmlns:a16="http://schemas.microsoft.com/office/drawing/2014/main" id="{73CE39FD-563C-465E-89B2-58BA086A0A7E}"/>
              </a:ext>
            </a:extLst>
          </p:cNvPr>
          <p:cNvGrpSpPr>
            <a:grpSpLocks/>
          </p:cNvGrpSpPr>
          <p:nvPr/>
        </p:nvGrpSpPr>
        <p:grpSpPr bwMode="auto">
          <a:xfrm>
            <a:off x="940593" y="1133800"/>
            <a:ext cx="10539413" cy="4105276"/>
            <a:chOff x="-245" y="883"/>
            <a:chExt cx="6639" cy="2586"/>
          </a:xfrm>
        </p:grpSpPr>
        <p:sp>
          <p:nvSpPr>
            <p:cNvPr id="22536" name="Text Box 24">
              <a:extLst>
                <a:ext uri="{FF2B5EF4-FFF2-40B4-BE49-F238E27FC236}">
                  <a16:creationId xmlns:a16="http://schemas.microsoft.com/office/drawing/2014/main" id="{A1827EBC-9C84-45C5-A0AF-E5F719F28B5D}"/>
                </a:ext>
              </a:extLst>
            </p:cNvPr>
            <p:cNvSpPr txBox="1">
              <a:spLocks noChangeArrowheads="1"/>
            </p:cNvSpPr>
            <p:nvPr/>
          </p:nvSpPr>
          <p:spPr bwMode="auto">
            <a:xfrm>
              <a:off x="-245" y="934"/>
              <a:ext cx="3197" cy="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62000" indent="-19050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Char char="•"/>
              </a:pPr>
              <a:r>
                <a:rPr lang="en-GB" altLang="en-US" sz="1600" b="1" dirty="0">
                  <a:latin typeface="Verdana" panose="020B0604030504040204" pitchFamily="34" charset="0"/>
                </a:rPr>
                <a:t>Improved understanding between Client/Developer/User</a:t>
              </a:r>
            </a:p>
            <a:p>
              <a:pPr lvl="1">
                <a:lnSpc>
                  <a:spcPct val="90000"/>
                </a:lnSpc>
                <a:spcBef>
                  <a:spcPct val="20000"/>
                </a:spcBef>
                <a:buClrTx/>
                <a:buSzTx/>
                <a:buFontTx/>
                <a:buChar char="•"/>
              </a:pPr>
              <a:r>
                <a:rPr lang="en-GB" altLang="en-US" sz="1600" dirty="0">
                  <a:latin typeface="Verdana" panose="020B0604030504040204" pitchFamily="34" charset="0"/>
                </a:rPr>
                <a:t>Catch ‘missed’ requirements</a:t>
              </a:r>
            </a:p>
            <a:p>
              <a:pPr lvl="1">
                <a:lnSpc>
                  <a:spcPct val="90000"/>
                </a:lnSpc>
                <a:spcBef>
                  <a:spcPct val="20000"/>
                </a:spcBef>
                <a:buClrTx/>
                <a:buSzTx/>
                <a:buFontTx/>
                <a:buChar char="•"/>
              </a:pPr>
              <a:r>
                <a:rPr lang="en-GB" altLang="en-US" sz="1600" dirty="0">
                  <a:latin typeface="Verdana" panose="020B0604030504040204" pitchFamily="34" charset="0"/>
                </a:rPr>
                <a:t>Easier to change existing requirements / add new requirements</a:t>
              </a:r>
            </a:p>
            <a:p>
              <a:pPr eaLnBrk="1" hangingPunct="1">
                <a:spcBef>
                  <a:spcPct val="0"/>
                </a:spcBef>
                <a:buClrTx/>
                <a:buSzTx/>
                <a:buFontTx/>
                <a:buChar char="•"/>
              </a:pPr>
              <a:r>
                <a:rPr lang="en-GB" altLang="en-US" sz="1600" b="1" dirty="0">
                  <a:latin typeface="Verdana" panose="020B0604030504040204" pitchFamily="34" charset="0"/>
                </a:rPr>
                <a:t>Potential problems identified at an early stage</a:t>
              </a:r>
            </a:p>
            <a:p>
              <a:pPr lvl="1">
                <a:lnSpc>
                  <a:spcPct val="90000"/>
                </a:lnSpc>
                <a:spcBef>
                  <a:spcPct val="20000"/>
                </a:spcBef>
                <a:buClrTx/>
                <a:buSzTx/>
                <a:buFontTx/>
                <a:buChar char="•"/>
              </a:pPr>
              <a:r>
                <a:rPr lang="en-GB" altLang="en-US" sz="1600" dirty="0">
                  <a:latin typeface="Verdana" panose="020B0604030504040204" pitchFamily="34" charset="0"/>
                </a:rPr>
                <a:t>Functionality</a:t>
              </a:r>
            </a:p>
            <a:p>
              <a:pPr lvl="1">
                <a:lnSpc>
                  <a:spcPct val="90000"/>
                </a:lnSpc>
                <a:spcBef>
                  <a:spcPct val="20000"/>
                </a:spcBef>
                <a:buClrTx/>
                <a:buSzTx/>
                <a:buFontTx/>
                <a:buChar char="•"/>
              </a:pPr>
              <a:r>
                <a:rPr lang="en-GB" altLang="en-US" sz="1600" dirty="0">
                  <a:latin typeface="Verdana" panose="020B0604030504040204" pitchFamily="34" charset="0"/>
                </a:rPr>
                <a:t>Usability</a:t>
              </a:r>
            </a:p>
            <a:p>
              <a:pPr lvl="1">
                <a:lnSpc>
                  <a:spcPct val="90000"/>
                </a:lnSpc>
                <a:spcBef>
                  <a:spcPct val="20000"/>
                </a:spcBef>
                <a:buClrTx/>
                <a:buSzTx/>
                <a:buFontTx/>
                <a:buChar char="•"/>
              </a:pPr>
              <a:r>
                <a:rPr lang="en-GB" altLang="en-US" sz="1600" dirty="0">
                  <a:latin typeface="Verdana" panose="020B0604030504040204" pitchFamily="34" charset="0"/>
                </a:rPr>
                <a:t>Interface</a:t>
              </a:r>
            </a:p>
            <a:p>
              <a:pPr eaLnBrk="1" hangingPunct="1">
                <a:spcBef>
                  <a:spcPct val="0"/>
                </a:spcBef>
                <a:buClrTx/>
                <a:buSzTx/>
                <a:buFontTx/>
                <a:buChar char="•"/>
              </a:pPr>
              <a:r>
                <a:rPr lang="en-GB" altLang="en-US" sz="1600" b="1" dirty="0">
                  <a:latin typeface="Verdana" panose="020B0604030504040204" pitchFamily="34" charset="0"/>
                </a:rPr>
                <a:t>Progressively build up confidence in what the system can /can’t do</a:t>
              </a:r>
              <a:endParaRPr lang="en-US" altLang="en-US" sz="1600" dirty="0">
                <a:latin typeface="Verdana" panose="020B0604030504040204" pitchFamily="34" charset="0"/>
              </a:endParaRPr>
            </a:p>
          </p:txBody>
        </p:sp>
        <p:sp>
          <p:nvSpPr>
            <p:cNvPr id="22537" name="Text Box 25">
              <a:extLst>
                <a:ext uri="{FF2B5EF4-FFF2-40B4-BE49-F238E27FC236}">
                  <a16:creationId xmlns:a16="http://schemas.microsoft.com/office/drawing/2014/main" id="{3CDFDA16-4C0C-4B1B-9660-410836256D0D}"/>
                </a:ext>
              </a:extLst>
            </p:cNvPr>
            <p:cNvSpPr txBox="1">
              <a:spLocks noChangeArrowheads="1"/>
            </p:cNvSpPr>
            <p:nvPr/>
          </p:nvSpPr>
          <p:spPr bwMode="auto">
            <a:xfrm>
              <a:off x="2952" y="883"/>
              <a:ext cx="3442" cy="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863600" indent="-29210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Char char="•"/>
              </a:pPr>
              <a:r>
                <a:rPr lang="en-GB" altLang="en-US" sz="1600" b="1" dirty="0">
                  <a:latin typeface="Verdana" panose="020B0604030504040204" pitchFamily="34" charset="0"/>
                </a:rPr>
                <a:t>Client/User may not understand that iterations are only prototypes</a:t>
              </a:r>
            </a:p>
            <a:p>
              <a:pPr lvl="1">
                <a:lnSpc>
                  <a:spcPct val="90000"/>
                </a:lnSpc>
                <a:spcBef>
                  <a:spcPct val="20000"/>
                </a:spcBef>
                <a:buClrTx/>
                <a:buSzTx/>
                <a:buFontTx/>
                <a:buChar char="•"/>
              </a:pPr>
              <a:r>
                <a:rPr lang="en-GB" altLang="en-US" sz="1600" dirty="0">
                  <a:latin typeface="Verdana" panose="020B0604030504040204" pitchFamily="34" charset="0"/>
                </a:rPr>
                <a:t>Expect ‘early’ delivery</a:t>
              </a:r>
            </a:p>
            <a:p>
              <a:pPr lvl="1">
                <a:lnSpc>
                  <a:spcPct val="90000"/>
                </a:lnSpc>
                <a:spcBef>
                  <a:spcPct val="20000"/>
                </a:spcBef>
                <a:buClrTx/>
                <a:buSzTx/>
                <a:buFontTx/>
                <a:buChar char="•"/>
              </a:pPr>
              <a:r>
                <a:rPr lang="en-GB" altLang="en-US" sz="1600" dirty="0">
                  <a:latin typeface="Verdana" panose="020B0604030504040204" pitchFamily="34" charset="0"/>
                </a:rPr>
                <a:t>Expect reduced cost</a:t>
              </a:r>
            </a:p>
            <a:p>
              <a:pPr lvl="1">
                <a:lnSpc>
                  <a:spcPct val="90000"/>
                </a:lnSpc>
                <a:spcBef>
                  <a:spcPct val="20000"/>
                </a:spcBef>
                <a:buClrTx/>
                <a:buSzTx/>
                <a:buFontTx/>
                <a:buChar char="•"/>
              </a:pPr>
              <a:r>
                <a:rPr lang="en-GB" altLang="en-US" sz="1600" dirty="0">
                  <a:latin typeface="Verdana" panose="020B0604030504040204" pitchFamily="34" charset="0"/>
                </a:rPr>
                <a:t>Add extra requirements</a:t>
              </a:r>
            </a:p>
            <a:p>
              <a:pPr eaLnBrk="1" hangingPunct="1">
                <a:spcBef>
                  <a:spcPct val="0"/>
                </a:spcBef>
                <a:buClrTx/>
                <a:buSzTx/>
                <a:buFontTx/>
                <a:buChar char="•"/>
              </a:pPr>
              <a:r>
                <a:rPr lang="en-GB" altLang="en-US" sz="1600" b="1" dirty="0">
                  <a:latin typeface="Verdana" panose="020B0604030504040204" pitchFamily="34" charset="0"/>
                </a:rPr>
                <a:t>May divert attention from functional to interface issues</a:t>
              </a:r>
              <a:endParaRPr lang="en-GB" altLang="en-US" sz="1600" dirty="0">
                <a:latin typeface="Verdana" panose="020B0604030504040204" pitchFamily="34" charset="0"/>
              </a:endParaRPr>
            </a:p>
            <a:p>
              <a:pPr>
                <a:lnSpc>
                  <a:spcPct val="90000"/>
                </a:lnSpc>
                <a:spcBef>
                  <a:spcPct val="20000"/>
                </a:spcBef>
                <a:buClrTx/>
                <a:buSzTx/>
                <a:buFontTx/>
                <a:buChar char="•"/>
              </a:pPr>
              <a:r>
                <a:rPr lang="en-GB" altLang="en-US" sz="1600" b="1" dirty="0">
                  <a:latin typeface="Verdana" panose="020B0604030504040204" pitchFamily="34" charset="0"/>
                </a:rPr>
                <a:t>Prototypes require significant </a:t>
              </a:r>
              <a:br>
                <a:rPr lang="en-GB" altLang="en-US" sz="1600" b="1" dirty="0">
                  <a:latin typeface="Verdana" panose="020B0604030504040204" pitchFamily="34" charset="0"/>
                </a:rPr>
              </a:br>
              <a:r>
                <a:rPr lang="en-GB" altLang="en-US" sz="1600" b="1" dirty="0">
                  <a:latin typeface="Verdana" panose="020B0604030504040204" pitchFamily="34" charset="0"/>
                </a:rPr>
                <a:t>Client/User involvement</a:t>
              </a:r>
            </a:p>
            <a:p>
              <a:pPr>
                <a:lnSpc>
                  <a:spcPct val="90000"/>
                </a:lnSpc>
                <a:spcBef>
                  <a:spcPct val="20000"/>
                </a:spcBef>
                <a:buClrTx/>
                <a:buSzTx/>
                <a:buFontTx/>
                <a:buChar char="•"/>
              </a:pPr>
              <a:r>
                <a:rPr lang="en-GB" altLang="en-US" sz="1600" b="1" dirty="0">
                  <a:latin typeface="Verdana" panose="020B0604030504040204" pitchFamily="34" charset="0"/>
                </a:rPr>
                <a:t>Co-ordination of activities requires careful </a:t>
              </a:r>
              <a:br>
                <a:rPr lang="en-GB" altLang="en-US" sz="1600" b="1" dirty="0">
                  <a:latin typeface="Verdana" panose="020B0604030504040204" pitchFamily="34" charset="0"/>
                </a:rPr>
              </a:br>
              <a:r>
                <a:rPr lang="en-GB" altLang="en-US" sz="1600" b="1" dirty="0">
                  <a:latin typeface="Verdana" panose="020B0604030504040204" pitchFamily="34" charset="0"/>
                </a:rPr>
                <a:t>planning and management</a:t>
              </a:r>
            </a:p>
            <a:p>
              <a:pPr>
                <a:lnSpc>
                  <a:spcPct val="90000"/>
                </a:lnSpc>
                <a:spcBef>
                  <a:spcPct val="20000"/>
                </a:spcBef>
                <a:buClrTx/>
                <a:buSzTx/>
                <a:buFontTx/>
                <a:buChar char="•"/>
              </a:pPr>
              <a:r>
                <a:rPr lang="en-US" dirty="0">
                  <a:latin typeface="Times New Roman" panose="02020603050405020304" pitchFamily="18" charset="0"/>
                  <a:cs typeface="Times New Roman" panose="02020603050405020304" pitchFamily="18" charset="0"/>
                </a:rPr>
                <a:t>The effort invested in building prototypes may be too much if it is not monitored properly</a:t>
              </a:r>
            </a:p>
            <a:p>
              <a:pPr>
                <a:lnSpc>
                  <a:spcPct val="90000"/>
                </a:lnSpc>
                <a:spcBef>
                  <a:spcPct val="20000"/>
                </a:spcBef>
                <a:buClrTx/>
                <a:buSzTx/>
                <a:buFontTx/>
                <a:buChar char="•"/>
              </a:pPr>
              <a:r>
                <a:rPr lang="en-US" dirty="0">
                  <a:latin typeface="Times New Roman" panose="02020603050405020304" pitchFamily="18" charset="0"/>
                  <a:cs typeface="Times New Roman" panose="02020603050405020304" pitchFamily="18" charset="0"/>
                </a:rPr>
                <a:t>Users may get confused in the prototypes and actual systems.</a:t>
              </a:r>
              <a:endParaRPr lang="en-GB" altLang="en-US" sz="1600" b="1"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40A1FDE-3570-4AAD-8CF3-441C804DB3B0}"/>
              </a:ext>
            </a:extLst>
          </p:cNvPr>
          <p:cNvSpPr>
            <a:spLocks noGrp="1" noChangeArrowheads="1"/>
          </p:cNvSpPr>
          <p:nvPr>
            <p:ph type="title"/>
          </p:nvPr>
        </p:nvSpPr>
        <p:spPr>
          <a:xfrm>
            <a:off x="526775" y="228537"/>
            <a:ext cx="10396882" cy="1151965"/>
          </a:xfrm>
        </p:spPr>
        <p:txBody>
          <a:bodyPr/>
          <a:lstStyle/>
          <a:p>
            <a:r>
              <a:rPr lang="en-GB" altLang="en-US" dirty="0"/>
              <a:t>Group work </a:t>
            </a:r>
          </a:p>
        </p:txBody>
      </p:sp>
      <p:sp>
        <p:nvSpPr>
          <p:cNvPr id="25603" name="Slide Number Placeholder 2">
            <a:extLst>
              <a:ext uri="{FF2B5EF4-FFF2-40B4-BE49-F238E27FC236}">
                <a16:creationId xmlns:a16="http://schemas.microsoft.com/office/drawing/2014/main" id="{AB13A1E4-BDBC-44A2-98B4-9B57C41B57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Comic Sans MS" panose="030F0702030302020204" pitchFamily="66"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Comic Sans MS" panose="030F0702030302020204" pitchFamily="66"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Comic Sans MS" panose="030F0702030302020204" pitchFamily="66" charset="0"/>
              </a:defRPr>
            </a:lvl3pPr>
            <a:lvl4pPr marL="1600200" indent="-228600">
              <a:spcBef>
                <a:spcPct val="20000"/>
              </a:spcBef>
              <a:buClr>
                <a:schemeClr val="accent1"/>
              </a:buClr>
              <a:buChar char="•"/>
              <a:defRPr sz="2000">
                <a:solidFill>
                  <a:schemeClr val="tx1"/>
                </a:solidFill>
                <a:latin typeface="Comic Sans MS" panose="030F0702030302020204" pitchFamily="66"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6DE94CDE-C7E2-40F2-839B-C16BCE06B881}" type="slidenum">
              <a:rPr lang="en-US" altLang="en-US" sz="1000">
                <a:latin typeface="Arial" panose="020B0604020202020204" pitchFamily="34" charset="0"/>
              </a:rPr>
              <a:pPr>
                <a:spcBef>
                  <a:spcPct val="0"/>
                </a:spcBef>
                <a:buClrTx/>
                <a:buFontTx/>
                <a:buNone/>
              </a:pPr>
              <a:t>3</a:t>
            </a:fld>
            <a:endParaRPr lang="en-US" altLang="en-US" sz="1000">
              <a:latin typeface="Arial" panose="020B0604020202020204" pitchFamily="34" charset="0"/>
            </a:endParaRPr>
          </a:p>
        </p:txBody>
      </p:sp>
      <p:pic>
        <p:nvPicPr>
          <p:cNvPr id="25604" name="Picture 2">
            <a:extLst>
              <a:ext uri="{FF2B5EF4-FFF2-40B4-BE49-F238E27FC236}">
                <a16:creationId xmlns:a16="http://schemas.microsoft.com/office/drawing/2014/main" id="{4F4B9B68-1FFB-4075-909A-68F6A5D6F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829" y="804519"/>
            <a:ext cx="4958854" cy="419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a:extLst>
              <a:ext uri="{FF2B5EF4-FFF2-40B4-BE49-F238E27FC236}">
                <a16:creationId xmlns:a16="http://schemas.microsoft.com/office/drawing/2014/main" id="{AFC8A51D-3C03-4BAB-93C8-B01749202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1329137"/>
            <a:ext cx="4587271" cy="419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a:extLst>
              <a:ext uri="{FF2B5EF4-FFF2-40B4-BE49-F238E27FC236}">
                <a16:creationId xmlns:a16="http://schemas.microsoft.com/office/drawing/2014/main" id="{E03A1129-4466-495F-8831-C0411DDF8884}"/>
              </a:ext>
            </a:extLst>
          </p:cNvPr>
          <p:cNvSpPr txBox="1">
            <a:spLocks noChangeArrowheads="1"/>
          </p:cNvSpPr>
          <p:nvPr/>
        </p:nvSpPr>
        <p:spPr bwMode="auto">
          <a:xfrm>
            <a:off x="7137401" y="5003801"/>
            <a:ext cx="3209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Comic Sans MS" panose="030F0702030302020204" pitchFamily="66"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Comic Sans MS" panose="030F0702030302020204" pitchFamily="66"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Comic Sans MS" panose="030F0702030302020204" pitchFamily="66" charset="0"/>
              </a:defRPr>
            </a:lvl3pPr>
            <a:lvl4pPr marL="1600200" indent="-228600">
              <a:spcBef>
                <a:spcPct val="20000"/>
              </a:spcBef>
              <a:buClr>
                <a:schemeClr val="accent1"/>
              </a:buClr>
              <a:buChar char="•"/>
              <a:defRPr sz="2000">
                <a:solidFill>
                  <a:schemeClr val="tx1"/>
                </a:solidFill>
                <a:latin typeface="Comic Sans MS" panose="030F0702030302020204" pitchFamily="66"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r>
              <a:rPr lang="en-GB" altLang="en-US" sz="1800" dirty="0"/>
              <a:t>We Reserve the right to </a:t>
            </a:r>
          </a:p>
          <a:p>
            <a:pPr>
              <a:spcBef>
                <a:spcPct val="0"/>
              </a:spcBef>
              <a:buClrTx/>
              <a:buFontTx/>
              <a:buNone/>
            </a:pPr>
            <a:r>
              <a:rPr lang="en-GB" altLang="en-US" sz="1800" dirty="0"/>
              <a:t>Place people in any group </a:t>
            </a:r>
            <a:r>
              <a:rPr lang="en-GB" altLang="en-US" sz="1800" dirty="0">
                <a:sym typeface="Wingdings" panose="05000000000000000000" pitchFamily="2" charset="2"/>
              </a:rPr>
              <a:t></a:t>
            </a:r>
            <a:r>
              <a:rPr lang="en-GB" altLang="en-US" sz="1800"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CD685C8A-399B-4264-A5B1-864776203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SDLC Iterative Model">
            <a:extLst>
              <a:ext uri="{FF2B5EF4-FFF2-40B4-BE49-F238E27FC236}">
                <a16:creationId xmlns:a16="http://schemas.microsoft.com/office/drawing/2014/main" id="{0F78557A-9213-40D4-B70F-C9C84159CB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7557321" cy="41096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412" name="Picture 4" descr="incrementing">
            <a:extLst>
              <a:ext uri="{FF2B5EF4-FFF2-40B4-BE49-F238E27FC236}">
                <a16:creationId xmlns:a16="http://schemas.microsoft.com/office/drawing/2014/main" id="{6096FEB8-C25A-4FF6-AE41-084BC1C9F40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7321" y="1473923"/>
            <a:ext cx="3825100" cy="103277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071C7BCB-D869-49FF-A0D9-535F3166B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B651F5-9FA3-4DFA-BC29-7F94F1294AEF}"/>
              </a:ext>
            </a:extLst>
          </p:cNvPr>
          <p:cNvSpPr>
            <a:spLocks noGrp="1"/>
          </p:cNvSpPr>
          <p:nvPr>
            <p:ph type="title"/>
          </p:nvPr>
        </p:nvSpPr>
        <p:spPr>
          <a:xfrm>
            <a:off x="685801" y="4267829"/>
            <a:ext cx="3373149" cy="1608035"/>
          </a:xfrm>
        </p:spPr>
        <p:txBody>
          <a:bodyPr>
            <a:normAutofit/>
          </a:bodyPr>
          <a:lstStyle/>
          <a:p>
            <a:r>
              <a:rPr lang="en-US" sz="4400">
                <a:solidFill>
                  <a:schemeClr val="bg1"/>
                </a:solidFill>
              </a:rPr>
              <a:t>incremental</a:t>
            </a:r>
            <a:endParaRPr lang="en-US" sz="4400" dirty="0">
              <a:solidFill>
                <a:schemeClr val="bg1"/>
              </a:solidFill>
            </a:endParaRPr>
          </a:p>
        </p:txBody>
      </p:sp>
      <p:sp>
        <p:nvSpPr>
          <p:cNvPr id="17416" name="Content Placeholder 17415">
            <a:extLst>
              <a:ext uri="{FF2B5EF4-FFF2-40B4-BE49-F238E27FC236}">
                <a16:creationId xmlns:a16="http://schemas.microsoft.com/office/drawing/2014/main" id="{5F32BD85-10CB-45DD-ACE0-21FB13D1E88C}"/>
              </a:ext>
            </a:extLst>
          </p:cNvPr>
          <p:cNvSpPr>
            <a:spLocks noGrp="1"/>
          </p:cNvSpPr>
          <p:nvPr>
            <p:ph sz="quarter" idx="13"/>
          </p:nvPr>
        </p:nvSpPr>
        <p:spPr>
          <a:xfrm>
            <a:off x="4634682" y="4267829"/>
            <a:ext cx="6635805" cy="1608035"/>
          </a:xfrm>
        </p:spPr>
        <p:txBody>
          <a:bodyPr>
            <a:normAutofit/>
          </a:bodyPr>
          <a:lstStyle/>
          <a:p>
            <a:endParaRPr lang="en-US" dirty="0">
              <a:solidFill>
                <a:schemeClr val="bg1"/>
              </a:solidFill>
            </a:endParaRPr>
          </a:p>
        </p:txBody>
      </p:sp>
    </p:spTree>
    <p:extLst>
      <p:ext uri="{BB962C8B-B14F-4D97-AF65-F5344CB8AC3E}">
        <p14:creationId xmlns:p14="http://schemas.microsoft.com/office/powerpoint/2010/main" val="3682480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5693-2C56-4343-95FC-CFDB630C2AC8}"/>
              </a:ext>
            </a:extLst>
          </p:cNvPr>
          <p:cNvSpPr>
            <a:spLocks noGrp="1"/>
          </p:cNvSpPr>
          <p:nvPr>
            <p:ph type="title"/>
          </p:nvPr>
        </p:nvSpPr>
        <p:spPr/>
        <p:txBody>
          <a:bodyPr/>
          <a:lstStyle/>
          <a:p>
            <a:r>
              <a:rPr lang="en-US" dirty="0" err="1"/>
              <a:t>iNCREMENTAL</a:t>
            </a:r>
            <a:endParaRPr lang="en-US" dirty="0"/>
          </a:p>
        </p:txBody>
      </p:sp>
      <p:sp>
        <p:nvSpPr>
          <p:cNvPr id="3" name="Content Placeholder 2">
            <a:extLst>
              <a:ext uri="{FF2B5EF4-FFF2-40B4-BE49-F238E27FC236}">
                <a16:creationId xmlns:a16="http://schemas.microsoft.com/office/drawing/2014/main" id="{FD30C356-4191-4461-A102-50CC69E8FB59}"/>
              </a:ext>
            </a:extLst>
          </p:cNvPr>
          <p:cNvSpPr>
            <a:spLocks noGrp="1"/>
          </p:cNvSpPr>
          <p:nvPr>
            <p:ph sz="quarter" idx="13"/>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INITIALLY ALL THE REQUIREMENTS ARE CLEARLY SPECIFIED AND STABLE.</a:t>
            </a:r>
          </a:p>
          <a:p>
            <a:r>
              <a:rPr lang="en-US" dirty="0">
                <a:latin typeface="Times New Roman" panose="02020603050405020304" pitchFamily="18" charset="0"/>
                <a:cs typeface="Times New Roman" panose="02020603050405020304" pitchFamily="18" charset="0"/>
              </a:rPr>
              <a:t>IN EACH BUILD (CYCLE/INCREMENT), A ASUBSET OF REQUIREMENTS IS DELIVERED.</a:t>
            </a:r>
          </a:p>
          <a:p>
            <a:r>
              <a:rPr lang="en-US" dirty="0">
                <a:latin typeface="Times New Roman" panose="02020603050405020304" pitchFamily="18" charset="0"/>
                <a:cs typeface="Times New Roman" panose="02020603050405020304" pitchFamily="18" charset="0"/>
              </a:rPr>
              <a:t>PART OF FUNCTIONALITY IS DELIVERED IN EACH ITERATION.</a:t>
            </a:r>
          </a:p>
          <a:p>
            <a:r>
              <a:rPr lang="en-US" dirty="0">
                <a:latin typeface="Times New Roman" panose="02020603050405020304" pitchFamily="18" charset="0"/>
                <a:cs typeface="Times New Roman" panose="02020603050405020304" pitchFamily="18" charset="0"/>
              </a:rPr>
              <a:t>SECOND BUILD MAY START AFTER THE FIRST BUILD COMPLETED OR SOME PART OF FIRST BUILD COMPLETED</a:t>
            </a:r>
          </a:p>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BUILD CONTAINS ADDITIONAL FUNCTIONALITIES THAN FIRST AND SO ON.</a:t>
            </a:r>
          </a:p>
          <a:p>
            <a:r>
              <a:rPr lang="en-US" dirty="0">
                <a:latin typeface="Times New Roman" panose="02020603050405020304" pitchFamily="18" charset="0"/>
                <a:cs typeface="Times New Roman" panose="02020603050405020304" pitchFamily="18" charset="0"/>
              </a:rPr>
              <a:t>THE MOST IMPORTANT REQUIREMENTS (Priority) ARE DELIVERED IN FIRST BUILD THAN SECOND AND SO ON.</a:t>
            </a:r>
          </a:p>
          <a:p>
            <a:r>
              <a:rPr lang="en-US" dirty="0">
                <a:latin typeface="Times New Roman" panose="02020603050405020304" pitchFamily="18" charset="0"/>
                <a:cs typeface="Times New Roman" panose="02020603050405020304" pitchFamily="18" charset="0"/>
              </a:rPr>
              <a:t>Each cycle delivers semi completed product with limited functionalities.</a:t>
            </a:r>
          </a:p>
          <a:p>
            <a:r>
              <a:rPr lang="en-US" dirty="0">
                <a:latin typeface="Times New Roman" panose="02020603050405020304" pitchFamily="18" charset="0"/>
                <a:cs typeface="Times New Roman" panose="02020603050405020304" pitchFamily="18" charset="0"/>
              </a:rPr>
              <a:t>Last cycle results the complete product.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2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E725-5FB7-4B74-8C36-5CDF5CBEA8D5}"/>
              </a:ext>
            </a:extLst>
          </p:cNvPr>
          <p:cNvSpPr>
            <a:spLocks noGrp="1"/>
          </p:cNvSpPr>
          <p:nvPr>
            <p:ph type="title"/>
          </p:nvPr>
        </p:nvSpPr>
        <p:spPr/>
        <p:txBody>
          <a:bodyPr>
            <a:normAutofit fontScale="90000"/>
          </a:bodyPr>
          <a:lstStyle/>
          <a:p>
            <a:r>
              <a:rPr lang="en-US" dirty="0"/>
              <a:t>When we use the Incremental Model?</a:t>
            </a:r>
            <a:br>
              <a:rPr lang="en-US" dirty="0"/>
            </a:br>
            <a:endParaRPr lang="en-US" dirty="0"/>
          </a:p>
        </p:txBody>
      </p:sp>
      <p:sp>
        <p:nvSpPr>
          <p:cNvPr id="3" name="Content Placeholder 2">
            <a:extLst>
              <a:ext uri="{FF2B5EF4-FFF2-40B4-BE49-F238E27FC236}">
                <a16:creationId xmlns:a16="http://schemas.microsoft.com/office/drawing/2014/main" id="{17BB49C6-6F86-44B0-857C-563C57354693}"/>
              </a:ext>
            </a:extLst>
          </p:cNvPr>
          <p:cNvSpPr>
            <a:spLocks noGrp="1"/>
          </p:cNvSpPr>
          <p:nvPr>
            <p:ph sz="quarter" idx="13"/>
          </p:nvPr>
        </p:nvSpPr>
        <p:spPr/>
        <p:txBody>
          <a:bodyPr/>
          <a:lstStyle/>
          <a:p>
            <a:r>
              <a:rPr lang="en-US" dirty="0">
                <a:latin typeface="Times New Roman" panose="02020603050405020304" pitchFamily="18" charset="0"/>
                <a:cs typeface="Times New Roman" panose="02020603050405020304" pitchFamily="18" charset="0"/>
              </a:rPr>
              <a:t>When the requirements are superior.</a:t>
            </a:r>
          </a:p>
          <a:p>
            <a:r>
              <a:rPr lang="en-US" dirty="0">
                <a:latin typeface="Times New Roman" panose="02020603050405020304" pitchFamily="18" charset="0"/>
                <a:cs typeface="Times New Roman" panose="02020603050405020304" pitchFamily="18" charset="0"/>
              </a:rPr>
              <a:t>A project has a lengthy development schedule.</a:t>
            </a:r>
          </a:p>
          <a:p>
            <a:r>
              <a:rPr lang="en-US" dirty="0">
                <a:latin typeface="Times New Roman" panose="02020603050405020304" pitchFamily="18" charset="0"/>
                <a:cs typeface="Times New Roman" panose="02020603050405020304" pitchFamily="18" charset="0"/>
              </a:rPr>
              <a:t>When Software team are not very well skilled or trained.</a:t>
            </a:r>
          </a:p>
          <a:p>
            <a:r>
              <a:rPr lang="en-US" dirty="0">
                <a:latin typeface="Times New Roman" panose="02020603050405020304" pitchFamily="18" charset="0"/>
                <a:cs typeface="Times New Roman" panose="02020603050405020304" pitchFamily="18" charset="0"/>
              </a:rPr>
              <a:t>When the customer demands a quick release of the product.</a:t>
            </a:r>
          </a:p>
          <a:p>
            <a:r>
              <a:rPr lang="en-US" dirty="0">
                <a:latin typeface="Times New Roman" panose="02020603050405020304" pitchFamily="18" charset="0"/>
                <a:cs typeface="Times New Roman" panose="02020603050405020304" pitchFamily="18" charset="0"/>
              </a:rPr>
              <a:t>You can develop prioritized requirements first.</a:t>
            </a:r>
          </a:p>
          <a:p>
            <a:pPr marL="0" indent="0">
              <a:buNone/>
            </a:pPr>
            <a:endParaRPr lang="en-US" dirty="0"/>
          </a:p>
        </p:txBody>
      </p:sp>
    </p:spTree>
    <p:extLst>
      <p:ext uri="{BB962C8B-B14F-4D97-AF65-F5344CB8AC3E}">
        <p14:creationId xmlns:p14="http://schemas.microsoft.com/office/powerpoint/2010/main" val="890784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r>
              <a:rPr lang="en-GB" altLang="en-US" sz="2800" b="1" dirty="0">
                <a:latin typeface="Tahoma" pitchFamily="34" charset="0"/>
              </a:rPr>
              <a:t>Incremental Pros &amp; Cons</a:t>
            </a:r>
            <a:endParaRPr lang="en-US" altLang="en-US" sz="2800" b="1" dirty="0">
              <a:latin typeface="Tahoma" pitchFamily="34" charset="0"/>
            </a:endParaRPr>
          </a:p>
        </p:txBody>
      </p:sp>
      <p:sp>
        <p:nvSpPr>
          <p:cNvPr id="17411" name="AutoShape 11"/>
          <p:cNvSpPr>
            <a:spLocks noChangeArrowheads="1"/>
          </p:cNvSpPr>
          <p:nvPr/>
        </p:nvSpPr>
        <p:spPr bwMode="auto">
          <a:xfrm>
            <a:off x="1981200" y="948670"/>
            <a:ext cx="7848600" cy="5473424"/>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457362" y="281574"/>
            <a:ext cx="944562" cy="1371600"/>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8105775" y="228739"/>
            <a:ext cx="252412" cy="1439863"/>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100970" y="100934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2247900" y="1534179"/>
            <a:ext cx="7696200" cy="3392488"/>
            <a:chOff x="480" y="1872"/>
            <a:chExt cx="4848" cy="2137"/>
          </a:xfrm>
        </p:grpSpPr>
        <p:sp>
          <p:nvSpPr>
            <p:cNvPr id="17416" name="Text Box 24"/>
            <p:cNvSpPr txBox="1">
              <a:spLocks noChangeArrowheads="1"/>
            </p:cNvSpPr>
            <p:nvPr/>
          </p:nvSpPr>
          <p:spPr bwMode="auto">
            <a:xfrm>
              <a:off x="480" y="1883"/>
              <a:ext cx="2352" cy="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Errors are easy to be recognized.</a:t>
              </a:r>
            </a:p>
            <a:p>
              <a:r>
                <a:rPr lang="en-US" dirty="0"/>
                <a:t>Easier to test and debug</a:t>
              </a:r>
            </a:p>
            <a:p>
              <a:r>
                <a:rPr lang="en-US" dirty="0"/>
                <a:t>More flexible.</a:t>
              </a:r>
            </a:p>
            <a:p>
              <a:r>
                <a:rPr lang="en-US" dirty="0"/>
                <a:t>Simple to manage risk because it handled during its iteration.</a:t>
              </a:r>
            </a:p>
            <a:p>
              <a:r>
                <a:rPr lang="en-US" dirty="0"/>
                <a:t>The Client gets important functionality early.</a:t>
              </a:r>
            </a:p>
          </p:txBody>
        </p:sp>
        <p:sp>
          <p:nvSpPr>
            <p:cNvPr id="17417" name="Text Box 25"/>
            <p:cNvSpPr txBox="1">
              <a:spLocks noChangeArrowheads="1"/>
            </p:cNvSpPr>
            <p:nvPr/>
          </p:nvSpPr>
          <p:spPr bwMode="auto">
            <a:xfrm>
              <a:off x="3012" y="1872"/>
              <a:ext cx="2316"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Need for good planning</a:t>
              </a:r>
            </a:p>
            <a:p>
              <a:r>
                <a:rPr lang="en-US" dirty="0"/>
                <a:t>Total Cost is high.</a:t>
              </a:r>
            </a:p>
            <a:p>
              <a:r>
                <a:rPr lang="en-US" dirty="0"/>
                <a:t>Well defined module interfaces are needed.</a:t>
              </a:r>
            </a:p>
            <a:p>
              <a:pPr eaLnBrk="1" hangingPunct="1">
                <a:spcBef>
                  <a:spcPct val="0"/>
                </a:spcBef>
                <a:buClrTx/>
                <a:buSzTx/>
                <a:buFontTx/>
                <a:buChar char="•"/>
              </a:pPr>
              <a:endParaRPr lang="en-US" altLang="en-US" sz="1800" dirty="0">
                <a:latin typeface="Verdana" pitchFamily="34" charset="0"/>
              </a:endParaRPr>
            </a:p>
          </p:txBody>
        </p:sp>
      </p:grpSp>
    </p:spTree>
    <p:extLst>
      <p:ext uri="{BB962C8B-B14F-4D97-AF65-F5344CB8AC3E}">
        <p14:creationId xmlns:p14="http://schemas.microsoft.com/office/powerpoint/2010/main" val="2622601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5E64-635F-49E3-A0CD-616EFE05A7D8}"/>
              </a:ext>
            </a:extLst>
          </p:cNvPr>
          <p:cNvSpPr>
            <a:spLocks noGrp="1"/>
          </p:cNvSpPr>
          <p:nvPr>
            <p:ph type="title"/>
          </p:nvPr>
        </p:nvSpPr>
        <p:spPr>
          <a:xfrm>
            <a:off x="685801" y="685800"/>
            <a:ext cx="6398496" cy="1151965"/>
          </a:xfrm>
        </p:spPr>
        <p:txBody>
          <a:bodyPr>
            <a:normAutofit/>
          </a:bodyPr>
          <a:lstStyle/>
          <a:p>
            <a:r>
              <a:rPr lang="en-US" dirty="0"/>
              <a:t>ITERATIVE</a:t>
            </a:r>
          </a:p>
        </p:txBody>
      </p:sp>
      <p:sp>
        <p:nvSpPr>
          <p:cNvPr id="18438" name="Content Placeholder 18437">
            <a:extLst>
              <a:ext uri="{FF2B5EF4-FFF2-40B4-BE49-F238E27FC236}">
                <a16:creationId xmlns:a16="http://schemas.microsoft.com/office/drawing/2014/main" id="{83B39D11-F1A0-4FAB-A2C4-8A29821CEB81}"/>
              </a:ext>
            </a:extLst>
          </p:cNvPr>
          <p:cNvSpPr>
            <a:spLocks noGrp="1"/>
          </p:cNvSpPr>
          <p:nvPr>
            <p:ph sz="quarter" idx="13"/>
          </p:nvPr>
        </p:nvSpPr>
        <p:spPr>
          <a:xfrm>
            <a:off x="685801" y="2063397"/>
            <a:ext cx="4937760" cy="3237468"/>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When to use the Iterative Model?</a:t>
            </a:r>
          </a:p>
          <a:p>
            <a:r>
              <a:rPr lang="en-US" dirty="0">
                <a:latin typeface="Times New Roman" panose="02020603050405020304" pitchFamily="18" charset="0"/>
                <a:cs typeface="Times New Roman" panose="02020603050405020304" pitchFamily="18" charset="0"/>
              </a:rPr>
              <a:t>When requirements are defined clearly and easy to understand.</a:t>
            </a:r>
          </a:p>
          <a:p>
            <a:r>
              <a:rPr lang="en-US" dirty="0">
                <a:latin typeface="Times New Roman" panose="02020603050405020304" pitchFamily="18" charset="0"/>
                <a:cs typeface="Times New Roman" panose="02020603050405020304" pitchFamily="18" charset="0"/>
              </a:rPr>
              <a:t>When the software application is large.</a:t>
            </a:r>
          </a:p>
          <a:p>
            <a:r>
              <a:rPr lang="en-US" dirty="0">
                <a:latin typeface="Times New Roman" panose="02020603050405020304" pitchFamily="18" charset="0"/>
                <a:cs typeface="Times New Roman" panose="02020603050405020304" pitchFamily="18" charset="0"/>
              </a:rPr>
              <a:t>When there is a requirement of changes in future.</a:t>
            </a:r>
          </a:p>
          <a:p>
            <a:endParaRPr lang="en-US" dirty="0">
              <a:latin typeface="Times New Roman" panose="02020603050405020304" pitchFamily="18" charset="0"/>
              <a:cs typeface="Times New Roman" panose="02020603050405020304" pitchFamily="18" charset="0"/>
            </a:endParaRPr>
          </a:p>
        </p:txBody>
      </p:sp>
      <p:pic>
        <p:nvPicPr>
          <p:cNvPr id="10" name="Picture 2" descr="https://upload.wikimedia.org/wikipedia/commons/thumb/3/39/Iterative_development_model.svg/512px-Iterative_development_model.svg.png">
            <a:extLst>
              <a:ext uri="{FF2B5EF4-FFF2-40B4-BE49-F238E27FC236}">
                <a16:creationId xmlns:a16="http://schemas.microsoft.com/office/drawing/2014/main" id="{864E501F-30A1-418E-847B-8D2A16318B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23561" y="24483"/>
            <a:ext cx="6108893" cy="4466166"/>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18436" name="Picture 4" descr="iterating">
            <a:extLst>
              <a:ext uri="{FF2B5EF4-FFF2-40B4-BE49-F238E27FC236}">
                <a16:creationId xmlns:a16="http://schemas.microsoft.com/office/drawing/2014/main" id="{CDC9D98F-4F0C-43AF-838E-C9216C2470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23561" y="4490649"/>
            <a:ext cx="5996353" cy="1035848"/>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0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80CCF-6D2B-4B68-85C3-A6D25F5B0783}"/>
              </a:ext>
            </a:extLst>
          </p:cNvPr>
          <p:cNvSpPr>
            <a:spLocks noGrp="1"/>
          </p:cNvSpPr>
          <p:nvPr>
            <p:ph type="title"/>
          </p:nvPr>
        </p:nvSpPr>
        <p:spPr/>
        <p:txBody>
          <a:bodyPr/>
          <a:lstStyle/>
          <a:p>
            <a:r>
              <a:rPr lang="en-US" dirty="0"/>
              <a:t>iterative</a:t>
            </a:r>
          </a:p>
        </p:txBody>
      </p:sp>
      <p:sp>
        <p:nvSpPr>
          <p:cNvPr id="3" name="Content Placeholder 2">
            <a:extLst>
              <a:ext uri="{FF2B5EF4-FFF2-40B4-BE49-F238E27FC236}">
                <a16:creationId xmlns:a16="http://schemas.microsoft.com/office/drawing/2014/main" id="{7426A1A1-491E-4D1B-9E7E-BCFAD0572EFE}"/>
              </a:ext>
            </a:extLst>
          </p:cNvPr>
          <p:cNvSpPr>
            <a:spLocks noGrp="1"/>
          </p:cNvSpPr>
          <p:nvPr>
            <p:ph sz="quarter" idx="13"/>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In this Model, you can start with some of the software specifications and develop the first version of the software</a:t>
            </a:r>
          </a:p>
          <a:p>
            <a:r>
              <a:rPr lang="en-US" dirty="0">
                <a:latin typeface="Times New Roman" panose="02020603050405020304" pitchFamily="18" charset="0"/>
                <a:cs typeface="Times New Roman" panose="02020603050405020304" pitchFamily="18" charset="0"/>
              </a:rPr>
              <a:t>After the first version if there is a need to change the software, then a new version of the software is created with a new iteration</a:t>
            </a:r>
          </a:p>
          <a:p>
            <a:r>
              <a:rPr lang="en-US" dirty="0">
                <a:latin typeface="Times New Roman" panose="02020603050405020304" pitchFamily="18" charset="0"/>
                <a:cs typeface="Times New Roman" panose="02020603050405020304" pitchFamily="18" charset="0"/>
              </a:rPr>
              <a:t>Every release of the Iterative Model finishes in an exact and fixed period that is called iteration.</a:t>
            </a:r>
          </a:p>
          <a:p>
            <a:r>
              <a:rPr lang="en-US" dirty="0">
                <a:latin typeface="Times New Roman" panose="02020603050405020304" pitchFamily="18" charset="0"/>
                <a:cs typeface="Times New Roman" panose="02020603050405020304" pitchFamily="18" charset="0"/>
              </a:rPr>
              <a:t>The final output of the project renewed at the end of the Software Development Life Cycle (SDLC) process.</a:t>
            </a:r>
          </a:p>
        </p:txBody>
      </p:sp>
    </p:spTree>
    <p:extLst>
      <p:ext uri="{BB962C8B-B14F-4D97-AF65-F5344CB8AC3E}">
        <p14:creationId xmlns:p14="http://schemas.microsoft.com/office/powerpoint/2010/main" val="248115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r>
              <a:rPr lang="en-GB" altLang="en-US" sz="2800" b="1" dirty="0">
                <a:latin typeface="Tahoma" pitchFamily="34" charset="0"/>
              </a:rPr>
              <a:t>Iterative Pros &amp; Cons</a:t>
            </a:r>
            <a:endParaRPr lang="en-US" altLang="en-US" sz="2800" b="1" dirty="0">
              <a:latin typeface="Tahoma" pitchFamily="34" charset="0"/>
            </a:endParaRPr>
          </a:p>
        </p:txBody>
      </p:sp>
      <p:sp>
        <p:nvSpPr>
          <p:cNvPr id="17411" name="AutoShape 11"/>
          <p:cNvSpPr>
            <a:spLocks noChangeArrowheads="1"/>
          </p:cNvSpPr>
          <p:nvPr/>
        </p:nvSpPr>
        <p:spPr bwMode="auto">
          <a:xfrm>
            <a:off x="241303" y="605041"/>
            <a:ext cx="11167425" cy="506253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16845" y="121904"/>
            <a:ext cx="764135" cy="643834"/>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11058269" y="137279"/>
            <a:ext cx="348809" cy="686017"/>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096000" y="6477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1524000" y="881059"/>
            <a:ext cx="8523263" cy="3880580"/>
            <a:chOff x="480" y="1872"/>
            <a:chExt cx="4848" cy="3189"/>
          </a:xfrm>
        </p:grpSpPr>
        <p:sp>
          <p:nvSpPr>
            <p:cNvPr id="17416" name="Text Box 24"/>
            <p:cNvSpPr txBox="1">
              <a:spLocks noChangeArrowheads="1"/>
            </p:cNvSpPr>
            <p:nvPr/>
          </p:nvSpPr>
          <p:spPr bwMode="auto">
            <a:xfrm>
              <a:off x="480" y="1883"/>
              <a:ext cx="2352" cy="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Testing and debugging during smaller iteration is easy.</a:t>
              </a:r>
            </a:p>
            <a:p>
              <a:r>
                <a:rPr lang="en-US" dirty="0"/>
                <a:t>It is easily acceptable to ever-changing needs of the project.</a:t>
              </a:r>
            </a:p>
            <a:p>
              <a:r>
                <a:rPr lang="en-US" dirty="0"/>
                <a:t>Risks are identified and resolved during iteration.</a:t>
              </a:r>
            </a:p>
            <a:p>
              <a:r>
                <a:rPr lang="en-US" dirty="0"/>
                <a:t>Limited time spent on documentation and extra time on designing.</a:t>
              </a:r>
            </a:p>
          </p:txBody>
        </p:sp>
        <p:sp>
          <p:nvSpPr>
            <p:cNvPr id="17417" name="Text Box 25"/>
            <p:cNvSpPr txBox="1">
              <a:spLocks noChangeArrowheads="1"/>
            </p:cNvSpPr>
            <p:nvPr/>
          </p:nvSpPr>
          <p:spPr bwMode="auto">
            <a:xfrm>
              <a:off x="3012" y="1872"/>
              <a:ext cx="2316" cy="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It is not suitable for smaller projects.</a:t>
              </a:r>
            </a:p>
            <a:p>
              <a:r>
                <a:rPr lang="en-US" dirty="0"/>
                <a:t>More Resources may be required.</a:t>
              </a:r>
            </a:p>
            <a:p>
              <a:r>
                <a:rPr lang="en-US" dirty="0"/>
                <a:t>Design can be changed again and again because of imperfect requirements.</a:t>
              </a:r>
            </a:p>
            <a:p>
              <a:pPr>
                <a:spcBef>
                  <a:spcPct val="0"/>
                </a:spcBef>
                <a:buClrTx/>
                <a:buSzTx/>
                <a:buFontTx/>
                <a:buChar char="•"/>
              </a:pPr>
              <a:r>
                <a:rPr lang="en-US" dirty="0"/>
                <a:t>Requirement changes can cause over budget.</a:t>
              </a:r>
            </a:p>
            <a:p>
              <a:pPr>
                <a:spcBef>
                  <a:spcPct val="0"/>
                </a:spcBef>
                <a:buClrTx/>
                <a:buSzTx/>
                <a:buFontTx/>
                <a:buChar char="•"/>
              </a:pPr>
              <a:r>
                <a:rPr lang="en-US" dirty="0"/>
                <a:t>Project completion date not confirmed because of changing requirements.</a:t>
              </a:r>
            </a:p>
            <a:p>
              <a:pPr eaLnBrk="1" hangingPunct="1">
                <a:spcBef>
                  <a:spcPct val="0"/>
                </a:spcBef>
                <a:buClrTx/>
                <a:buSzTx/>
                <a:buFontTx/>
                <a:buChar char="•"/>
              </a:pPr>
              <a:endParaRPr lang="en-US" altLang="en-US" sz="1800" dirty="0">
                <a:latin typeface="Verdana" pitchFamily="34" charset="0"/>
              </a:endParaRPr>
            </a:p>
          </p:txBody>
        </p:sp>
      </p:grpSp>
    </p:spTree>
    <p:extLst>
      <p:ext uri="{BB962C8B-B14F-4D97-AF65-F5344CB8AC3E}">
        <p14:creationId xmlns:p14="http://schemas.microsoft.com/office/powerpoint/2010/main" val="54592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8617-E4B2-4D86-B6E6-3D15747930F2}"/>
              </a:ext>
            </a:extLst>
          </p:cNvPr>
          <p:cNvSpPr>
            <a:spLocks noGrp="1"/>
          </p:cNvSpPr>
          <p:nvPr>
            <p:ph type="title"/>
          </p:nvPr>
        </p:nvSpPr>
        <p:spPr>
          <a:xfrm>
            <a:off x="8009812" y="685800"/>
            <a:ext cx="3072869" cy="1151965"/>
          </a:xfrm>
        </p:spPr>
        <p:txBody>
          <a:bodyPr>
            <a:normAutofit/>
          </a:bodyPr>
          <a:lstStyle/>
          <a:p>
            <a:r>
              <a:rPr lang="en-US" sz="3400"/>
              <a:t>V-Shaped Model</a:t>
            </a:r>
            <a:br>
              <a:rPr lang="en-US" sz="3400"/>
            </a:br>
            <a:endParaRPr lang="en-US" sz="3400"/>
          </a:p>
        </p:txBody>
      </p:sp>
      <p:sp>
        <p:nvSpPr>
          <p:cNvPr id="73" name="Rectangle 72">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2" name="Content Placeholder 19461">
            <a:extLst>
              <a:ext uri="{FF2B5EF4-FFF2-40B4-BE49-F238E27FC236}">
                <a16:creationId xmlns:a16="http://schemas.microsoft.com/office/drawing/2014/main" id="{BCD98F1C-0526-47AE-8E77-54E6B76A6BD5}"/>
              </a:ext>
            </a:extLst>
          </p:cNvPr>
          <p:cNvSpPr>
            <a:spLocks noGrp="1"/>
          </p:cNvSpPr>
          <p:nvPr>
            <p:ph sz="quarter" idx="13"/>
          </p:nvPr>
        </p:nvSpPr>
        <p:spPr>
          <a:xfrm>
            <a:off x="7546173" y="1434905"/>
            <a:ext cx="4145588" cy="3708433"/>
          </a:xfrm>
        </p:spPr>
        <p:txBody>
          <a:bodyPr anchor="t">
            <a:normAutofit fontScale="77500" lnSpcReduction="20000"/>
          </a:bodyPr>
          <a:lstStyle/>
          <a:p>
            <a:r>
              <a:rPr lang="en-US" dirty="0">
                <a:latin typeface="Times New Roman" panose="02020603050405020304" pitchFamily="18" charset="0"/>
                <a:cs typeface="Times New Roman" panose="02020603050405020304" pitchFamily="18" charset="0"/>
              </a:rPr>
              <a:t>V- Model is also known as Verification and Validation Model</a:t>
            </a:r>
          </a:p>
          <a:p>
            <a:r>
              <a:rPr lang="en-US" dirty="0">
                <a:latin typeface="Times New Roman" panose="02020603050405020304" pitchFamily="18" charset="0"/>
                <a:cs typeface="Times New Roman" panose="02020603050405020304" pitchFamily="18" charset="0"/>
              </a:rPr>
              <a:t>The V-Model is an extension of the waterfall model and is based on the association of a testing phase for each corresponding development stage.</a:t>
            </a:r>
          </a:p>
          <a:p>
            <a:r>
              <a:rPr lang="en-US" dirty="0">
                <a:latin typeface="Times New Roman" panose="02020603050405020304" pitchFamily="18" charset="0"/>
                <a:cs typeface="Times New Roman" panose="02020603050405020304" pitchFamily="18" charset="0"/>
              </a:rPr>
              <a:t>This means that for every single phase in the development cycle, there is a directly associated testing phase.</a:t>
            </a:r>
          </a:p>
          <a:p>
            <a:endParaRPr lang="en-US" sz="1800" dirty="0"/>
          </a:p>
        </p:txBody>
      </p:sp>
      <p:pic>
        <p:nvPicPr>
          <p:cNvPr id="5" name="Picture 6">
            <a:extLst>
              <a:ext uri="{FF2B5EF4-FFF2-40B4-BE49-F238E27FC236}">
                <a16:creationId xmlns:a16="http://schemas.microsoft.com/office/drawing/2014/main" id="{FFE2E8E9-FA00-4930-894E-1F90C8556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39" y="457201"/>
            <a:ext cx="7045933" cy="46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053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BC22-E777-49BC-9F30-FCBE03830178}"/>
              </a:ext>
            </a:extLst>
          </p:cNvPr>
          <p:cNvSpPr>
            <a:spLocks noGrp="1"/>
          </p:cNvSpPr>
          <p:nvPr>
            <p:ph type="title"/>
          </p:nvPr>
        </p:nvSpPr>
        <p:spPr>
          <a:xfrm>
            <a:off x="0" y="0"/>
            <a:ext cx="10396882" cy="1151965"/>
          </a:xfrm>
        </p:spPr>
        <p:txBody>
          <a:bodyPr/>
          <a:lstStyle/>
          <a:p>
            <a:r>
              <a:rPr lang="en-US" dirty="0"/>
              <a:t>V-model</a:t>
            </a:r>
          </a:p>
        </p:txBody>
      </p:sp>
      <p:sp>
        <p:nvSpPr>
          <p:cNvPr id="3" name="Content Placeholder 2">
            <a:extLst>
              <a:ext uri="{FF2B5EF4-FFF2-40B4-BE49-F238E27FC236}">
                <a16:creationId xmlns:a16="http://schemas.microsoft.com/office/drawing/2014/main" id="{41D9AEE1-CA30-479C-811A-193926826C8D}"/>
              </a:ext>
            </a:extLst>
          </p:cNvPr>
          <p:cNvSpPr>
            <a:spLocks noGrp="1"/>
          </p:cNvSpPr>
          <p:nvPr>
            <p:ph sz="quarter" idx="13"/>
          </p:nvPr>
        </p:nvSpPr>
        <p:spPr>
          <a:xfrm>
            <a:off x="2175" y="963466"/>
            <a:ext cx="11593477" cy="4602447"/>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In parallel to the software development phase, a corresponding series of test phase also runs in this model. Each stage comprises a specific type of testing done, and once that testing is passed, only then the next phase starts.</a:t>
            </a:r>
          </a:p>
          <a:p>
            <a:r>
              <a:rPr lang="en-US" dirty="0">
                <a:latin typeface="Times New Roman" panose="02020603050405020304" pitchFamily="18" charset="0"/>
                <a:cs typeface="Times New Roman" panose="02020603050405020304" pitchFamily="18" charset="0"/>
              </a:rPr>
              <a:t>Unit Testing: During the development of module design, unit testing is carried out. This plan is executed for eliminating bugs that are found in code at the development of your software.</a:t>
            </a:r>
          </a:p>
          <a:p>
            <a:r>
              <a:rPr lang="en-US" dirty="0">
                <a:latin typeface="Times New Roman" panose="02020603050405020304" pitchFamily="18" charset="0"/>
                <a:cs typeface="Times New Roman" panose="02020603050405020304" pitchFamily="18" charset="0"/>
              </a:rPr>
              <a:t>Integration Testing: Once the unit testing is done, the integration testing is carried out where the integration of modules in the system is hardened. This testing is done in the architecture design phase.</a:t>
            </a:r>
          </a:p>
          <a:p>
            <a:r>
              <a:rPr lang="en-US" dirty="0">
                <a:latin typeface="Times New Roman" panose="02020603050405020304" pitchFamily="18" charset="0"/>
                <a:cs typeface="Times New Roman" panose="02020603050405020304" pitchFamily="18" charset="0"/>
              </a:rPr>
              <a:t>System Testing: This ultimate test is done when the entire product is completed in conjunction with the functionality, internal dependency requirement and merging of different modules into a single unit.</a:t>
            </a:r>
          </a:p>
          <a:p>
            <a:r>
              <a:rPr lang="en-US" dirty="0">
                <a:latin typeface="Times New Roman" panose="02020603050405020304" pitchFamily="18" charset="0"/>
                <a:cs typeface="Times New Roman" panose="02020603050405020304" pitchFamily="18" charset="0"/>
              </a:rPr>
              <a:t>User Acceptance Testing: This type of testing is carried out in front of the user or in a user environment where the product will ultimately set up. The UAT particularly test whether the product is capable enough to launch in the market or ready to work in the real world.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960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1508"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1509"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21510"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511"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512"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1513"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1514"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1515"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6"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21F916E3-71E5-42F4-8BF8-52714F28907D}"/>
              </a:ext>
            </a:extLst>
          </p:cNvPr>
          <p:cNvSpPr>
            <a:spLocks noGrp="1"/>
          </p:cNvSpPr>
          <p:nvPr>
            <p:ph type="title"/>
          </p:nvPr>
        </p:nvSpPr>
        <p:spPr>
          <a:xfrm>
            <a:off x="323029" y="544790"/>
            <a:ext cx="3575580" cy="4374613"/>
          </a:xfrm>
        </p:spPr>
        <p:txBody>
          <a:bodyPr vert="horz" lIns="91440" tIns="45720" rIns="91440" bIns="45720" rtlCol="0" anchor="b">
            <a:normAutofit/>
          </a:bodyPr>
          <a:lstStyle/>
          <a:p>
            <a:pPr algn="r"/>
            <a:r>
              <a:rPr lang="en-US" sz="6600"/>
              <a:t>Spiral model</a:t>
            </a:r>
          </a:p>
        </p:txBody>
      </p:sp>
      <p:sp>
        <p:nvSpPr>
          <p:cNvPr id="21517"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518"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519"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a:extLst>
              <a:ext uri="{FF2B5EF4-FFF2-40B4-BE49-F238E27FC236}">
                <a16:creationId xmlns:a16="http://schemas.microsoft.com/office/drawing/2014/main" id="{08013240-0C00-4CEB-8CB3-C9E26D460A4E}"/>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091883" y="450792"/>
            <a:ext cx="6636823" cy="588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78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5"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5100"/>
              <a:t>All these need Project Managing</a:t>
            </a:r>
          </a:p>
        </p:txBody>
      </p:sp>
      <p:sp>
        <p:nvSpPr>
          <p:cNvPr id="89"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www.automotiveengineeringhq.com/wp-content/uploads/2014/12/Project-manager.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21367" y="979255"/>
            <a:ext cx="6174771" cy="489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23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AB2B-7E04-43C8-857A-1459894284CC}"/>
              </a:ext>
            </a:extLst>
          </p:cNvPr>
          <p:cNvSpPr>
            <a:spLocks noGrp="1"/>
          </p:cNvSpPr>
          <p:nvPr>
            <p:ph type="title"/>
          </p:nvPr>
        </p:nvSpPr>
        <p:spPr>
          <a:xfrm>
            <a:off x="685801" y="685800"/>
            <a:ext cx="10396882" cy="1151965"/>
          </a:xfrm>
        </p:spPr>
        <p:txBody>
          <a:bodyPr>
            <a:normAutofit/>
          </a:bodyPr>
          <a:lstStyle/>
          <a:p>
            <a:r>
              <a:rPr lang="en-US" dirty="0"/>
              <a:t>Spiral model</a:t>
            </a:r>
          </a:p>
        </p:txBody>
      </p:sp>
      <p:graphicFrame>
        <p:nvGraphicFramePr>
          <p:cNvPr id="5" name="Content Placeholder 2">
            <a:extLst>
              <a:ext uri="{FF2B5EF4-FFF2-40B4-BE49-F238E27FC236}">
                <a16:creationId xmlns:a16="http://schemas.microsoft.com/office/drawing/2014/main" id="{F969EB85-48CC-4B9E-B05F-2DFFF9D7CF7C}"/>
              </a:ext>
            </a:extLst>
          </p:cNvPr>
          <p:cNvGraphicFramePr>
            <a:graphicFrameLocks noGrp="1"/>
          </p:cNvGraphicFramePr>
          <p:nvPr>
            <p:ph sz="quarter" idx="13"/>
            <p:extLst>
              <p:ext uri="{D42A27DB-BD31-4B8C-83A1-F6EECF244321}">
                <p14:modId xmlns:p14="http://schemas.microsoft.com/office/powerpoint/2010/main" val="1010580728"/>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73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AB2B-7E04-43C8-857A-1459894284CC}"/>
              </a:ext>
            </a:extLst>
          </p:cNvPr>
          <p:cNvSpPr>
            <a:spLocks noGrp="1"/>
          </p:cNvSpPr>
          <p:nvPr>
            <p:ph type="title"/>
          </p:nvPr>
        </p:nvSpPr>
        <p:spPr>
          <a:xfrm>
            <a:off x="685801" y="685800"/>
            <a:ext cx="10396882" cy="1151965"/>
          </a:xfrm>
        </p:spPr>
        <p:txBody>
          <a:bodyPr>
            <a:normAutofit/>
          </a:bodyPr>
          <a:lstStyle/>
          <a:p>
            <a:r>
              <a:rPr lang="en-US" dirty="0"/>
              <a:t>Spiral model</a:t>
            </a:r>
          </a:p>
        </p:txBody>
      </p:sp>
      <p:graphicFrame>
        <p:nvGraphicFramePr>
          <p:cNvPr id="5" name="Content Placeholder 2">
            <a:extLst>
              <a:ext uri="{FF2B5EF4-FFF2-40B4-BE49-F238E27FC236}">
                <a16:creationId xmlns:a16="http://schemas.microsoft.com/office/drawing/2014/main" id="{4A5181F7-7C8A-4831-9B95-68C7B812A1A6}"/>
              </a:ext>
            </a:extLst>
          </p:cNvPr>
          <p:cNvGraphicFramePr>
            <a:graphicFrameLocks noGrp="1"/>
          </p:cNvGraphicFramePr>
          <p:nvPr>
            <p:ph sz="quarter" idx="13"/>
            <p:extLst>
              <p:ext uri="{D42A27DB-BD31-4B8C-83A1-F6EECF244321}">
                <p14:modId xmlns:p14="http://schemas.microsoft.com/office/powerpoint/2010/main" val="4015674894"/>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168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3957-3487-48BD-969B-20EAD059A4CF}"/>
              </a:ext>
            </a:extLst>
          </p:cNvPr>
          <p:cNvSpPr>
            <a:spLocks noGrp="1"/>
          </p:cNvSpPr>
          <p:nvPr>
            <p:ph type="title"/>
          </p:nvPr>
        </p:nvSpPr>
        <p:spPr/>
        <p:txBody>
          <a:bodyPr/>
          <a:lstStyle/>
          <a:p>
            <a:r>
              <a:rPr lang="en-US" dirty="0"/>
              <a:t>Spiral model-advantages</a:t>
            </a:r>
          </a:p>
        </p:txBody>
      </p:sp>
      <p:sp>
        <p:nvSpPr>
          <p:cNvPr id="3" name="Content Placeholder 2">
            <a:extLst>
              <a:ext uri="{FF2B5EF4-FFF2-40B4-BE49-F238E27FC236}">
                <a16:creationId xmlns:a16="http://schemas.microsoft.com/office/drawing/2014/main" id="{BEAE71F8-6D15-4EB6-AD97-22D0E8459718}"/>
              </a:ext>
            </a:extLst>
          </p:cNvPr>
          <p:cNvSpPr>
            <a:spLocks noGrp="1"/>
          </p:cNvSpPr>
          <p:nvPr>
            <p:ph sz="quarter" idx="13"/>
          </p:nvPr>
        </p:nvSpPr>
        <p:spPr/>
        <p:txBody>
          <a:bodyPr>
            <a:normAutofit fontScale="77500" lnSpcReduction="20000"/>
          </a:bodyPr>
          <a:lstStyle/>
          <a:p>
            <a:r>
              <a:rPr lang="en-US" b="1" dirty="0">
                <a:latin typeface="Times New Roman" panose="02020603050405020304" pitchFamily="18" charset="0"/>
                <a:cs typeface="Times New Roman" panose="02020603050405020304" pitchFamily="18" charset="0"/>
              </a:rPr>
              <a:t>Suitable for large projects</a:t>
            </a:r>
            <a:r>
              <a:rPr lang="en-US" dirty="0">
                <a:latin typeface="Times New Roman" panose="02020603050405020304" pitchFamily="18" charset="0"/>
                <a:cs typeface="Times New Roman" panose="02020603050405020304" pitchFamily="18" charset="0"/>
              </a:rPr>
              <a:t>: Spiral models are recommended when the project is large, bulky or complex to develop.</a:t>
            </a:r>
          </a:p>
          <a:p>
            <a:r>
              <a:rPr lang="en-US" b="1" dirty="0">
                <a:latin typeface="Times New Roman" panose="02020603050405020304" pitchFamily="18" charset="0"/>
                <a:cs typeface="Times New Roman" panose="02020603050405020304" pitchFamily="18" charset="0"/>
              </a:rPr>
              <a:t>Risk Handling</a:t>
            </a:r>
            <a:r>
              <a:rPr lang="en-US" dirty="0">
                <a:latin typeface="Times New Roman" panose="02020603050405020304" pitchFamily="18" charset="0"/>
                <a:cs typeface="Times New Roman" panose="02020603050405020304" pitchFamily="18" charset="0"/>
              </a:rPr>
              <a:t>: There are a lot of projects that have un-estimated risks involved with them. For such projects, the spiral model is the best SDLC model to pursue because it can analyze risk as well as handling risks at each phase of development.</a:t>
            </a:r>
          </a:p>
          <a:p>
            <a:r>
              <a:rPr lang="en-US" b="1" dirty="0">
                <a:latin typeface="Times New Roman" panose="02020603050405020304" pitchFamily="18" charset="0"/>
                <a:cs typeface="Times New Roman" panose="02020603050405020304" pitchFamily="18" charset="0"/>
              </a:rPr>
              <a:t>Customer Satisfaction: </a:t>
            </a:r>
            <a:r>
              <a:rPr lang="en-US" dirty="0">
                <a:latin typeface="Times New Roman" panose="02020603050405020304" pitchFamily="18" charset="0"/>
                <a:cs typeface="Times New Roman" panose="02020603050405020304" pitchFamily="18" charset="0"/>
              </a:rPr>
              <a:t>Customers can witness the development of product at every stage and thus, they can let themselves habituated with the system and throw feedbacks accordingly before the final product is made.</a:t>
            </a:r>
          </a:p>
          <a:p>
            <a:r>
              <a:rPr lang="en-US" b="1" dirty="0">
                <a:latin typeface="Times New Roman" panose="02020603050405020304" pitchFamily="18" charset="0"/>
                <a:cs typeface="Times New Roman" panose="02020603050405020304" pitchFamily="18" charset="0"/>
              </a:rPr>
              <a:t>Requirements flexibility</a:t>
            </a:r>
            <a:r>
              <a:rPr lang="en-US" dirty="0">
                <a:latin typeface="Times New Roman" panose="02020603050405020304" pitchFamily="18" charset="0"/>
                <a:cs typeface="Times New Roman" panose="02020603050405020304" pitchFamily="18" charset="0"/>
              </a:rPr>
              <a:t>: All the specific requirements needed at later stages can be included precisely if the development is done using this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392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r>
              <a:rPr lang="en-GB" altLang="en-US" sz="2800" b="1" dirty="0">
                <a:latin typeface="Tahoma" pitchFamily="34" charset="0"/>
              </a:rPr>
              <a:t>Spiral Pros &amp; Cons</a:t>
            </a:r>
            <a:endParaRPr lang="en-US" altLang="en-US" sz="2800" b="1" dirty="0">
              <a:latin typeface="Tahoma" pitchFamily="34" charset="0"/>
            </a:endParaRPr>
          </a:p>
        </p:txBody>
      </p:sp>
      <p:sp>
        <p:nvSpPr>
          <p:cNvPr id="17411" name="AutoShape 11"/>
          <p:cNvSpPr>
            <a:spLocks noChangeArrowheads="1"/>
          </p:cNvSpPr>
          <p:nvPr/>
        </p:nvSpPr>
        <p:spPr bwMode="auto">
          <a:xfrm>
            <a:off x="241303" y="605041"/>
            <a:ext cx="11167425" cy="506253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16845" y="121904"/>
            <a:ext cx="764135" cy="643834"/>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11058269" y="137279"/>
            <a:ext cx="348809" cy="686017"/>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096000" y="6477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1524000" y="881059"/>
            <a:ext cx="8523263" cy="4447640"/>
            <a:chOff x="480" y="1872"/>
            <a:chExt cx="4848" cy="3655"/>
          </a:xfrm>
        </p:grpSpPr>
        <p:sp>
          <p:nvSpPr>
            <p:cNvPr id="17416" name="Text Box 24"/>
            <p:cNvSpPr txBox="1">
              <a:spLocks noChangeArrowheads="1"/>
            </p:cNvSpPr>
            <p:nvPr/>
          </p:nvSpPr>
          <p:spPr bwMode="auto">
            <a:xfrm>
              <a:off x="480" y="1883"/>
              <a:ext cx="2352" cy="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High amount of risk analysis hence, avoidance of Risk is enhanced</a:t>
              </a:r>
            </a:p>
            <a:p>
              <a:r>
                <a:rPr lang="en-US" dirty="0"/>
                <a:t>Good for large and mission-critical projects.</a:t>
              </a:r>
            </a:p>
            <a:p>
              <a:r>
                <a:rPr lang="en-US" dirty="0"/>
                <a:t>Additional Functionality can be added at a later date.</a:t>
              </a:r>
            </a:p>
            <a:p>
              <a:r>
                <a:rPr lang="en-US" dirty="0"/>
                <a:t>Software is produced early in the </a:t>
              </a:r>
              <a:r>
                <a:rPr lang="en-US" b="1" dirty="0"/>
                <a:t>software life cycle</a:t>
              </a:r>
              <a:r>
                <a:rPr lang="en-US" dirty="0"/>
                <a:t>.</a:t>
              </a:r>
            </a:p>
            <a:p>
              <a:endParaRPr lang="en-US" dirty="0"/>
            </a:p>
          </p:txBody>
        </p:sp>
        <p:sp>
          <p:nvSpPr>
            <p:cNvPr id="17417" name="Text Box 25"/>
            <p:cNvSpPr txBox="1">
              <a:spLocks noChangeArrowheads="1"/>
            </p:cNvSpPr>
            <p:nvPr/>
          </p:nvSpPr>
          <p:spPr bwMode="auto">
            <a:xfrm>
              <a:off x="3012" y="1872"/>
              <a:ext cx="2316" cy="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The cost can be high as it might take a large number of iterations which can lead to high time to reach the final product.</a:t>
              </a:r>
            </a:p>
            <a:p>
              <a:r>
                <a:rPr lang="en-US" dirty="0"/>
                <a:t>Risk analysis requires highly specific expertise.</a:t>
              </a:r>
            </a:p>
            <a:p>
              <a:r>
                <a:rPr lang="en-US" dirty="0"/>
                <a:t>Project’s success is highly dependent on the risk analysis phase.</a:t>
              </a:r>
            </a:p>
            <a:p>
              <a:r>
                <a:rPr lang="en-US" dirty="0"/>
                <a:t>Doesn’t work well for smaller projects.</a:t>
              </a:r>
            </a:p>
            <a:p>
              <a:pPr eaLnBrk="1" hangingPunct="1">
                <a:spcBef>
                  <a:spcPct val="0"/>
                </a:spcBef>
                <a:buClrTx/>
                <a:buSzTx/>
                <a:buFontTx/>
                <a:buChar char="•"/>
              </a:pPr>
              <a:endParaRPr lang="en-US" altLang="en-US" sz="1800" dirty="0">
                <a:latin typeface="Verdana" pitchFamily="34" charset="0"/>
              </a:endParaRPr>
            </a:p>
          </p:txBody>
        </p:sp>
      </p:grpSp>
    </p:spTree>
    <p:extLst>
      <p:ext uri="{BB962C8B-B14F-4D97-AF65-F5344CB8AC3E}">
        <p14:creationId xmlns:p14="http://schemas.microsoft.com/office/powerpoint/2010/main" val="2428226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1C4DAAB9-1F6E-44A6-8EBD-11AA857B2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F0AC5-0A71-4122-8EE9-66A9F725CA42}"/>
              </a:ext>
            </a:extLst>
          </p:cNvPr>
          <p:cNvSpPr>
            <a:spLocks noGrp="1"/>
          </p:cNvSpPr>
          <p:nvPr>
            <p:ph type="title"/>
          </p:nvPr>
        </p:nvSpPr>
        <p:spPr>
          <a:xfrm>
            <a:off x="685800" y="685800"/>
            <a:ext cx="10792837" cy="1151965"/>
          </a:xfrm>
        </p:spPr>
        <p:txBody>
          <a:bodyPr>
            <a:normAutofit/>
          </a:bodyPr>
          <a:lstStyle/>
          <a:p>
            <a:r>
              <a:rPr lang="en-US"/>
              <a:t>Spiral-when to use?</a:t>
            </a:r>
            <a:endParaRPr lang="en-US" dirty="0"/>
          </a:p>
        </p:txBody>
      </p:sp>
      <p:graphicFrame>
        <p:nvGraphicFramePr>
          <p:cNvPr id="19" name="Content Placeholder 2">
            <a:extLst>
              <a:ext uri="{FF2B5EF4-FFF2-40B4-BE49-F238E27FC236}">
                <a16:creationId xmlns:a16="http://schemas.microsoft.com/office/drawing/2014/main" id="{1B1FED80-97C1-486C-8307-E22B5B489A09}"/>
              </a:ext>
            </a:extLst>
          </p:cNvPr>
          <p:cNvGraphicFramePr>
            <a:graphicFrameLocks noGrp="1"/>
          </p:cNvGraphicFramePr>
          <p:nvPr>
            <p:ph sz="quarter" idx="13"/>
            <p:extLst>
              <p:ext uri="{D42A27DB-BD31-4B8C-83A1-F6EECF244321}">
                <p14:modId xmlns:p14="http://schemas.microsoft.com/office/powerpoint/2010/main" val="930062501"/>
              </p:ext>
            </p:extLst>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10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E334-6034-4B09-9CFE-835299407710}"/>
              </a:ext>
            </a:extLst>
          </p:cNvPr>
          <p:cNvSpPr>
            <a:spLocks noGrp="1"/>
          </p:cNvSpPr>
          <p:nvPr>
            <p:ph type="title"/>
          </p:nvPr>
        </p:nvSpPr>
        <p:spPr>
          <a:xfrm>
            <a:off x="8009812" y="685800"/>
            <a:ext cx="3072869" cy="1151965"/>
          </a:xfrm>
        </p:spPr>
        <p:txBody>
          <a:bodyPr>
            <a:normAutofit/>
          </a:bodyPr>
          <a:lstStyle/>
          <a:p>
            <a:r>
              <a:rPr lang="en-US" sz="4400"/>
              <a:t>agile</a:t>
            </a:r>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Agile Model">
            <a:extLst>
              <a:ext uri="{FF2B5EF4-FFF2-40B4-BE49-F238E27FC236}">
                <a16:creationId xmlns:a16="http://schemas.microsoft.com/office/drawing/2014/main" id="{093A2733-1625-4843-A30D-721E3FE20F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0240" y="457200"/>
            <a:ext cx="7045932" cy="46861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5AEF97A-9365-4EAF-B68A-583BFAACA974}"/>
              </a:ext>
            </a:extLst>
          </p:cNvPr>
          <p:cNvSpPr>
            <a:spLocks noGrp="1"/>
          </p:cNvSpPr>
          <p:nvPr>
            <p:ph sz="quarter" idx="13"/>
          </p:nvPr>
        </p:nvSpPr>
        <p:spPr>
          <a:xfrm>
            <a:off x="8006592" y="2071048"/>
            <a:ext cx="3076090" cy="3072290"/>
          </a:xfrm>
        </p:spPr>
        <p:txBody>
          <a:bodyPr anchor="t">
            <a:normAutofit fontScale="85000" lnSpcReduction="10000"/>
          </a:bodyPr>
          <a:lstStyle/>
          <a:p>
            <a:pPr marL="0" indent="0">
              <a:buNone/>
            </a:pPr>
            <a:r>
              <a:rPr lang="en-US" dirty="0">
                <a:latin typeface="Times New Roman" panose="02020603050405020304" pitchFamily="18" charset="0"/>
                <a:cs typeface="Times New Roman" panose="02020603050405020304" pitchFamily="18" charset="0"/>
              </a:rPr>
              <a:t>Agile SDLC model is a combination of iterative and incremental process models with focus on process adaptability and customer satisfaction by rapid delivery of working software product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182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ECA8-C69E-40F2-AA84-F388F7D82486}"/>
              </a:ext>
            </a:extLst>
          </p:cNvPr>
          <p:cNvSpPr>
            <a:spLocks noGrp="1"/>
          </p:cNvSpPr>
          <p:nvPr>
            <p:ph type="title"/>
          </p:nvPr>
        </p:nvSpPr>
        <p:spPr>
          <a:xfrm>
            <a:off x="0" y="0"/>
            <a:ext cx="10396882" cy="1151965"/>
          </a:xfrm>
        </p:spPr>
        <p:txBody>
          <a:bodyPr/>
          <a:lstStyle/>
          <a:p>
            <a:r>
              <a:rPr lang="en-US" dirty="0"/>
              <a:t>agile</a:t>
            </a:r>
          </a:p>
        </p:txBody>
      </p:sp>
      <p:sp>
        <p:nvSpPr>
          <p:cNvPr id="3" name="Content Placeholder 2">
            <a:extLst>
              <a:ext uri="{FF2B5EF4-FFF2-40B4-BE49-F238E27FC236}">
                <a16:creationId xmlns:a16="http://schemas.microsoft.com/office/drawing/2014/main" id="{2A4C5CA9-07D7-4972-89C6-22B27AC35A54}"/>
              </a:ext>
            </a:extLst>
          </p:cNvPr>
          <p:cNvSpPr>
            <a:spLocks noGrp="1"/>
          </p:cNvSpPr>
          <p:nvPr>
            <p:ph sz="quarter" idx="13"/>
          </p:nvPr>
        </p:nvSpPr>
        <p:spPr>
          <a:xfrm>
            <a:off x="0" y="834887"/>
            <a:ext cx="11767930" cy="4757530"/>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In Agile, a product is broken into small incremental builds. It is not developed as a complete product in one go. Each build increments in terms of features. The next build is built on previous functionality.</a:t>
            </a:r>
          </a:p>
          <a:p>
            <a:r>
              <a:rPr lang="en-US" dirty="0">
                <a:latin typeface="Times New Roman" panose="02020603050405020304" pitchFamily="18" charset="0"/>
                <a:cs typeface="Times New Roman" panose="02020603050405020304" pitchFamily="18" charset="0"/>
              </a:rPr>
              <a:t>In agile iterations are termed as sprints. Each sprint lasts for2-4 weeks. At the end of each sprint, the product owner verifies the product and after his approval, it is delivered to the customer.</a:t>
            </a:r>
          </a:p>
          <a:p>
            <a:r>
              <a:rPr lang="en-US" dirty="0">
                <a:latin typeface="Times New Roman" panose="02020603050405020304" pitchFamily="18" charset="0"/>
                <a:cs typeface="Times New Roman" panose="02020603050405020304" pitchFamily="18" charset="0"/>
              </a:rPr>
              <a:t>Customer feedback is taken for improvement and his suggestions and enhancement are worked on in the next sprint. Testing is done in each sprint to minimize the risk of any failures.</a:t>
            </a:r>
          </a:p>
          <a:p>
            <a:r>
              <a:rPr lang="en-US" dirty="0">
                <a:latin typeface="Times New Roman" panose="02020603050405020304" pitchFamily="18" charset="0"/>
                <a:cs typeface="Times New Roman" panose="02020603050405020304" pitchFamily="18" charset="0"/>
              </a:rPr>
              <a:t>The division of the entire project into smaller parts helps to minimize the project risk</a:t>
            </a:r>
          </a:p>
          <a:p>
            <a:r>
              <a:rPr lang="en-US" dirty="0">
                <a:latin typeface="Times New Roman" panose="02020603050405020304" pitchFamily="18" charset="0"/>
                <a:cs typeface="Times New Roman" panose="02020603050405020304" pitchFamily="18" charset="0"/>
              </a:rPr>
              <a:t>Each iteration involves a team working through a full software development life cycle including planning, requirements analysis, design, coding, and testing before a working product is demonstrated to the client.</a:t>
            </a:r>
          </a:p>
          <a:p>
            <a:r>
              <a:rPr lang="en-US" dirty="0">
                <a:latin typeface="Times New Roman" panose="02020603050405020304" pitchFamily="18" charset="0"/>
                <a:cs typeface="Times New Roman" panose="02020603050405020304" pitchFamily="18" charset="0"/>
              </a:rPr>
              <a:t>Iterative approach is taken and working software build is delivered after each iteration. Each build is incremental in terms of features; the final build holds all the features required by the customer.</a:t>
            </a:r>
          </a:p>
        </p:txBody>
      </p:sp>
    </p:spTree>
    <p:extLst>
      <p:ext uri="{BB962C8B-B14F-4D97-AF65-F5344CB8AC3E}">
        <p14:creationId xmlns:p14="http://schemas.microsoft.com/office/powerpoint/2010/main" val="1671157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BE63-F21D-4B50-A5AF-B680AE3A45D7}"/>
              </a:ext>
            </a:extLst>
          </p:cNvPr>
          <p:cNvSpPr>
            <a:spLocks noGrp="1"/>
          </p:cNvSpPr>
          <p:nvPr>
            <p:ph type="title"/>
          </p:nvPr>
        </p:nvSpPr>
        <p:spPr/>
        <p:txBody>
          <a:bodyPr/>
          <a:lstStyle/>
          <a:p>
            <a:r>
              <a:rPr lang="en-US" dirty="0"/>
              <a:t>Agile Manifesto principles</a:t>
            </a:r>
          </a:p>
        </p:txBody>
      </p:sp>
      <p:sp>
        <p:nvSpPr>
          <p:cNvPr id="3" name="Content Placeholder 2">
            <a:extLst>
              <a:ext uri="{FF2B5EF4-FFF2-40B4-BE49-F238E27FC236}">
                <a16:creationId xmlns:a16="http://schemas.microsoft.com/office/drawing/2014/main" id="{CB383ADB-7B46-4C0F-A211-04C6C2B0C3BD}"/>
              </a:ext>
            </a:extLst>
          </p:cNvPr>
          <p:cNvSpPr>
            <a:spLocks noGrp="1"/>
          </p:cNvSpPr>
          <p:nvPr>
            <p:ph sz="quarter" idx="13"/>
          </p:nvPr>
        </p:nvSpPr>
        <p:spPr/>
        <p:txBody>
          <a:bodyPr>
            <a:normAutofit fontScale="77500" lnSpcReduction="20000"/>
          </a:bodyPr>
          <a:lstStyle/>
          <a:p>
            <a:r>
              <a:rPr lang="en-US" b="1" dirty="0">
                <a:latin typeface="Times New Roman" panose="02020603050405020304" pitchFamily="18" charset="0"/>
                <a:cs typeface="Times New Roman" panose="02020603050405020304" pitchFamily="18" charset="0"/>
              </a:rPr>
              <a:t>Individuals and interactions</a:t>
            </a:r>
            <a:r>
              <a:rPr lang="en-US" dirty="0">
                <a:latin typeface="Times New Roman" panose="02020603050405020304" pitchFamily="18" charset="0"/>
                <a:cs typeface="Times New Roman" panose="02020603050405020304" pitchFamily="18" charset="0"/>
              </a:rPr>
              <a:t> − In Agile development, self-organization and motivation are important, as are interactions like co-location and pair programming.</a:t>
            </a:r>
          </a:p>
          <a:p>
            <a:r>
              <a:rPr lang="en-US" b="1" dirty="0">
                <a:latin typeface="Times New Roman" panose="02020603050405020304" pitchFamily="18" charset="0"/>
                <a:cs typeface="Times New Roman" panose="02020603050405020304" pitchFamily="18" charset="0"/>
              </a:rPr>
              <a:t>Working software</a:t>
            </a:r>
            <a:r>
              <a:rPr lang="en-US" dirty="0">
                <a:latin typeface="Times New Roman" panose="02020603050405020304" pitchFamily="18" charset="0"/>
                <a:cs typeface="Times New Roman" panose="02020603050405020304" pitchFamily="18" charset="0"/>
              </a:rPr>
              <a:t> − Demo working software is considered the best means of communication with the customers to understand their requirements, instead of just depending on documentation.</a:t>
            </a:r>
          </a:p>
          <a:p>
            <a:r>
              <a:rPr lang="en-US" b="1" dirty="0">
                <a:latin typeface="Times New Roman" panose="02020603050405020304" pitchFamily="18" charset="0"/>
                <a:cs typeface="Times New Roman" panose="02020603050405020304" pitchFamily="18" charset="0"/>
              </a:rPr>
              <a:t>Customer collaboration</a:t>
            </a:r>
            <a:r>
              <a:rPr lang="en-US" dirty="0">
                <a:latin typeface="Times New Roman" panose="02020603050405020304" pitchFamily="18" charset="0"/>
                <a:cs typeface="Times New Roman" panose="02020603050405020304" pitchFamily="18" charset="0"/>
              </a:rPr>
              <a:t> − As the requirements cannot be gathered completely in the beginning of the project due to various factors, continuous customer interaction is very important to get proper product requirements.</a:t>
            </a:r>
          </a:p>
          <a:p>
            <a:r>
              <a:rPr lang="en-US" b="1" dirty="0">
                <a:latin typeface="Times New Roman" panose="02020603050405020304" pitchFamily="18" charset="0"/>
                <a:cs typeface="Times New Roman" panose="02020603050405020304" pitchFamily="18" charset="0"/>
              </a:rPr>
              <a:t>Responding to change</a:t>
            </a:r>
            <a:r>
              <a:rPr lang="en-US" dirty="0">
                <a:latin typeface="Times New Roman" panose="02020603050405020304" pitchFamily="18" charset="0"/>
                <a:cs typeface="Times New Roman" panose="02020603050405020304" pitchFamily="18" charset="0"/>
              </a:rPr>
              <a:t> − Agile Development is focused on quick responses to change and continuous development.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708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32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r>
              <a:rPr lang="en-GB" altLang="en-US" sz="2800" b="1" dirty="0">
                <a:latin typeface="Tahoma" pitchFamily="34" charset="0"/>
              </a:rPr>
              <a:t>Agile Pros &amp; Cons</a:t>
            </a:r>
            <a:endParaRPr lang="en-US" altLang="en-US" sz="2800" b="1" dirty="0">
              <a:latin typeface="Tahoma" pitchFamily="34" charset="0"/>
            </a:endParaRPr>
          </a:p>
        </p:txBody>
      </p:sp>
      <p:sp>
        <p:nvSpPr>
          <p:cNvPr id="17411" name="AutoShape 11"/>
          <p:cNvSpPr>
            <a:spLocks noChangeArrowheads="1"/>
          </p:cNvSpPr>
          <p:nvPr/>
        </p:nvSpPr>
        <p:spPr bwMode="auto">
          <a:xfrm>
            <a:off x="241304" y="352767"/>
            <a:ext cx="11167425" cy="506253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16845" y="121904"/>
            <a:ext cx="764135" cy="643834"/>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11058269" y="137279"/>
            <a:ext cx="348809" cy="686017"/>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096000" y="6477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57746" y="366325"/>
            <a:ext cx="11442694" cy="6155593"/>
            <a:chOff x="-354" y="1449"/>
            <a:chExt cx="5616" cy="5684"/>
          </a:xfrm>
        </p:grpSpPr>
        <p:sp>
          <p:nvSpPr>
            <p:cNvPr id="17416" name="Text Box 24"/>
            <p:cNvSpPr txBox="1">
              <a:spLocks noChangeArrowheads="1"/>
            </p:cNvSpPr>
            <p:nvPr/>
          </p:nvSpPr>
          <p:spPr bwMode="auto">
            <a:xfrm>
              <a:off x="-354" y="1449"/>
              <a:ext cx="2976" cy="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sz="1600" dirty="0"/>
                <a:t>Customer satisfaction by rapid, continuous delivery of useful software.</a:t>
              </a:r>
            </a:p>
            <a:p>
              <a:r>
                <a:rPr lang="en-US" sz="1600" dirty="0"/>
                <a:t>People and interactions are emphasized rather than process and tools. Customers, developers and testers constantly interact with each other.</a:t>
              </a:r>
            </a:p>
            <a:p>
              <a:r>
                <a:rPr lang="en-US" sz="1600" dirty="0"/>
                <a:t>Working software is delivered frequently (weeks rather than months).</a:t>
              </a:r>
            </a:p>
            <a:p>
              <a:r>
                <a:rPr lang="en-US" sz="1600" dirty="0"/>
                <a:t>Face-to-face conversation is the best form of communication.</a:t>
              </a:r>
            </a:p>
            <a:p>
              <a:r>
                <a:rPr lang="en-US" sz="1600" dirty="0"/>
                <a:t>Close, daily cooperation between business people and developers.</a:t>
              </a:r>
            </a:p>
            <a:p>
              <a:r>
                <a:rPr lang="en-US" sz="1600" dirty="0"/>
                <a:t>Even late changes in requirements are welcomed</a:t>
              </a:r>
            </a:p>
            <a:p>
              <a:r>
                <a:rPr lang="en-US" sz="1600" dirty="0"/>
                <a:t>Continuous attention to technical excellence and good design.</a:t>
              </a:r>
            </a:p>
            <a:p>
              <a:r>
                <a:rPr lang="en-US" sz="1600" dirty="0"/>
                <a:t>Promotes teamwork and cross training.</a:t>
              </a:r>
            </a:p>
            <a:p>
              <a:endParaRPr lang="en-US" sz="1600" dirty="0"/>
            </a:p>
            <a:p>
              <a:endParaRPr lang="en-US" sz="1600" dirty="0"/>
            </a:p>
            <a:p>
              <a:endParaRPr lang="en-US" sz="1600" dirty="0"/>
            </a:p>
          </p:txBody>
        </p:sp>
        <p:sp>
          <p:nvSpPr>
            <p:cNvPr id="17417" name="Text Box 25"/>
            <p:cNvSpPr txBox="1">
              <a:spLocks noChangeArrowheads="1"/>
            </p:cNvSpPr>
            <p:nvPr/>
          </p:nvSpPr>
          <p:spPr bwMode="auto">
            <a:xfrm>
              <a:off x="2596" y="1558"/>
              <a:ext cx="2666" cy="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sz="1600" dirty="0"/>
                <a:t>In case of some software deliverables, especially the large ones, it is difficult to assess the effort required at the beginning of the software development life cycle.</a:t>
              </a:r>
            </a:p>
            <a:p>
              <a:r>
                <a:rPr lang="en-US" sz="1600" dirty="0"/>
                <a:t>There is lack of emphasis on necessary designing and documentation.</a:t>
              </a:r>
            </a:p>
            <a:p>
              <a:r>
                <a:rPr lang="en-US" sz="1600" dirty="0"/>
                <a:t>The project can easily get taken off track if the customer representative is not clear what final outcome that they want.</a:t>
              </a:r>
            </a:p>
            <a:p>
              <a:r>
                <a:rPr lang="en-US" sz="1600" dirty="0"/>
                <a:t>Transfer of technology to new team members may be quite challenging due to lack of documentation.</a:t>
              </a:r>
            </a:p>
            <a:p>
              <a:r>
                <a:rPr lang="en-US" sz="1600" dirty="0"/>
                <a:t>Due to the lack of proper documentation, once the project completes and the developers allotted to another project, maintenance of the finished project can become a difficulty.</a:t>
              </a:r>
            </a:p>
            <a:p>
              <a:r>
                <a:rPr lang="en-US" sz="1600" dirty="0"/>
                <a:t>Agile needs experienced and highly skilled resources.</a:t>
              </a:r>
            </a:p>
            <a:p>
              <a:endParaRPr lang="en-US" sz="1600" dirty="0"/>
            </a:p>
            <a:p>
              <a:endParaRPr lang="en-US" altLang="en-US" sz="1600" dirty="0">
                <a:latin typeface="Verdana" pitchFamily="34" charset="0"/>
              </a:endParaRPr>
            </a:p>
          </p:txBody>
        </p:sp>
      </p:grpSp>
    </p:spTree>
    <p:extLst>
      <p:ext uri="{BB962C8B-B14F-4D97-AF65-F5344CB8AC3E}">
        <p14:creationId xmlns:p14="http://schemas.microsoft.com/office/powerpoint/2010/main" val="2104649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Freeform: Shape 9">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11548533" cy="6214534"/>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8AA102-B98B-489E-8472-6A1437B358BA}"/>
              </a:ext>
            </a:extLst>
          </p:cNvPr>
          <p:cNvSpPr>
            <a:spLocks noGrp="1"/>
          </p:cNvSpPr>
          <p:nvPr>
            <p:ph type="title"/>
          </p:nvPr>
        </p:nvSpPr>
        <p:spPr>
          <a:xfrm>
            <a:off x="685801" y="685800"/>
            <a:ext cx="10396882" cy="1151965"/>
          </a:xfrm>
        </p:spPr>
        <p:txBody>
          <a:bodyPr>
            <a:normAutofit/>
          </a:bodyPr>
          <a:lstStyle/>
          <a:p>
            <a:r>
              <a:rPr lang="en-US"/>
              <a:t>Agile-when?</a:t>
            </a:r>
            <a:endParaRPr lang="en-US" dirty="0"/>
          </a:p>
        </p:txBody>
      </p:sp>
      <p:sp>
        <p:nvSpPr>
          <p:cNvPr id="19" name="Content Placeholder 2">
            <a:extLst>
              <a:ext uri="{FF2B5EF4-FFF2-40B4-BE49-F238E27FC236}">
                <a16:creationId xmlns:a16="http://schemas.microsoft.com/office/drawing/2014/main" id="{5C11CD43-DAAA-470B-9BA5-7654FB6221C4}"/>
              </a:ext>
            </a:extLst>
          </p:cNvPr>
          <p:cNvSpPr>
            <a:spLocks noGrp="1"/>
          </p:cNvSpPr>
          <p:nvPr>
            <p:ph sz="quarter" idx="13"/>
          </p:nvPr>
        </p:nvSpPr>
        <p:spPr>
          <a:xfrm>
            <a:off x="685800" y="2063396"/>
            <a:ext cx="10394707" cy="3744737"/>
          </a:xfrm>
        </p:spPr>
        <p:txBody>
          <a:bodyPr>
            <a:normAutofit/>
          </a:bodyPr>
          <a:lstStyle/>
          <a:p>
            <a:pPr>
              <a:lnSpc>
                <a:spcPct val="110000"/>
              </a:lnSpc>
            </a:pPr>
            <a:r>
              <a:rPr lang="en-US" sz="1700">
                <a:latin typeface="Times New Roman" panose="02020603050405020304" pitchFamily="18" charset="0"/>
                <a:cs typeface="Times New Roman" panose="02020603050405020304" pitchFamily="18" charset="0"/>
              </a:rPr>
              <a:t>When frequent changes are required.</a:t>
            </a:r>
          </a:p>
          <a:p>
            <a:pPr>
              <a:lnSpc>
                <a:spcPct val="110000"/>
              </a:lnSpc>
            </a:pPr>
            <a:r>
              <a:rPr lang="en-US" sz="1700">
                <a:latin typeface="Times New Roman" panose="02020603050405020304" pitchFamily="18" charset="0"/>
                <a:cs typeface="Times New Roman" panose="02020603050405020304" pitchFamily="18" charset="0"/>
              </a:rPr>
              <a:t>When a highly qualified and experienced team is available.</a:t>
            </a:r>
          </a:p>
          <a:p>
            <a:pPr>
              <a:lnSpc>
                <a:spcPct val="110000"/>
              </a:lnSpc>
            </a:pPr>
            <a:r>
              <a:rPr lang="en-US" sz="1700">
                <a:latin typeface="Times New Roman" panose="02020603050405020304" pitchFamily="18" charset="0"/>
                <a:cs typeface="Times New Roman" panose="02020603050405020304" pitchFamily="18" charset="0"/>
              </a:rPr>
              <a:t>When a customer is ready to have a meeting with a software team all the time.</a:t>
            </a:r>
          </a:p>
          <a:p>
            <a:pPr>
              <a:lnSpc>
                <a:spcPct val="110000"/>
              </a:lnSpc>
            </a:pPr>
            <a:r>
              <a:rPr lang="en-US" sz="1700">
                <a:latin typeface="Times New Roman" panose="02020603050405020304" pitchFamily="18" charset="0"/>
                <a:cs typeface="Times New Roman" panose="02020603050405020304" pitchFamily="18" charset="0"/>
              </a:rPr>
              <a:t>Unlike the waterfall model in agile model very limited planning is required to get started with the project. Agile assumes that the end users’ needs are ever changing in a dynamic business and IT world. Changes can be discussed and features can be newly effected or removed based on feedback. </a:t>
            </a:r>
          </a:p>
          <a:p>
            <a:pPr>
              <a:lnSpc>
                <a:spcPct val="110000"/>
              </a:lnSpc>
            </a:pPr>
            <a:r>
              <a:rPr lang="en-US" sz="1700">
                <a:latin typeface="Times New Roman" panose="02020603050405020304" pitchFamily="18" charset="0"/>
                <a:cs typeface="Times New Roman" panose="02020603050405020304" pitchFamily="18" charset="0"/>
              </a:rPr>
              <a:t>There is no limit to the budget and timing, or when their estimation of budget and timing is simply not possible (relevant for startups).</a:t>
            </a:r>
          </a:p>
          <a:p>
            <a:pPr>
              <a:lnSpc>
                <a:spcPct val="110000"/>
              </a:lnSpc>
            </a:pPr>
            <a:r>
              <a:rPr lang="en-US" sz="1700">
                <a:latin typeface="Times New Roman" panose="02020603050405020304" pitchFamily="18" charset="0"/>
                <a:cs typeface="Times New Roman" panose="02020603050405020304" pitchFamily="18" charset="0"/>
              </a:rPr>
              <a:t>The consumer needs to quickly launch the product and commercialize it.</a:t>
            </a:r>
          </a:p>
          <a:p>
            <a:pPr>
              <a:lnSpc>
                <a:spcPct val="110000"/>
              </a:lnSpc>
            </a:pPr>
            <a:endParaRPr lang="en-US"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60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combiboilersleeds.com/images/choices/choice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738"/>
            <a:ext cx="12192000" cy="59812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781800" y="2864069"/>
            <a:ext cx="3048000" cy="1143000"/>
          </a:xfrm>
          <a:solidFill>
            <a:schemeClr val="tx2">
              <a:lumMod val="40000"/>
              <a:lumOff val="60000"/>
            </a:schemeClr>
          </a:solidFill>
          <a:ln>
            <a:solidFill>
              <a:schemeClr val="tx2">
                <a:lumMod val="40000"/>
                <a:lumOff val="60000"/>
              </a:schemeClr>
            </a:solidFill>
          </a:ln>
          <a:effectLst>
            <a:outerShdw blurRad="50800" dist="38100" dir="5400000" algn="t" rotWithShape="0">
              <a:prstClr val="black">
                <a:alpha val="40000"/>
              </a:prstClr>
            </a:outerShdw>
          </a:effectLst>
        </p:spPr>
        <p:txBody>
          <a:bodyPr>
            <a:normAutofit fontScale="90000"/>
          </a:bodyPr>
          <a:lstStyle/>
          <a:p>
            <a:r>
              <a:rPr lang="en-GB" dirty="0"/>
              <a:t>Your choices </a:t>
            </a:r>
          </a:p>
        </p:txBody>
      </p:sp>
      <p:sp>
        <p:nvSpPr>
          <p:cNvPr id="3" name="Content Placeholder 2"/>
          <p:cNvSpPr>
            <a:spLocks noGrp="1"/>
          </p:cNvSpPr>
          <p:nvPr>
            <p:ph idx="1"/>
          </p:nvPr>
        </p:nvSpPr>
        <p:spPr>
          <a:xfrm>
            <a:off x="1453640" y="1378226"/>
            <a:ext cx="3848830" cy="4717775"/>
          </a:xfrm>
          <a:solidFill>
            <a:schemeClr val="bg1"/>
          </a:solidFill>
          <a:ln>
            <a:solidFill>
              <a:schemeClr val="tx1"/>
            </a:solidFill>
          </a:ln>
          <a:effectLst>
            <a:outerShdw blurRad="50800" dist="38100" dir="5400000" algn="t" rotWithShape="0">
              <a:prstClr val="black">
                <a:alpha val="40000"/>
              </a:prstClr>
            </a:outerShdw>
          </a:effectLst>
        </p:spPr>
        <p:txBody>
          <a:bodyPr>
            <a:normAutofit fontScale="77500" lnSpcReduction="20000"/>
          </a:bodyPr>
          <a:lstStyle/>
          <a:p>
            <a:pPr lvl="1"/>
            <a:r>
              <a:rPr lang="en-GB" sz="3500" b="1" dirty="0">
                <a:latin typeface="Times New Roman" panose="02020603050405020304" pitchFamily="18" charset="0"/>
                <a:cs typeface="Times New Roman" panose="02020603050405020304" pitchFamily="18" charset="0"/>
              </a:rPr>
              <a:t>Buy</a:t>
            </a:r>
            <a:r>
              <a:rPr lang="en-GB" sz="3500" dirty="0">
                <a:latin typeface="Times New Roman" panose="02020603050405020304" pitchFamily="18" charset="0"/>
                <a:cs typeface="Times New Roman" panose="02020603050405020304" pitchFamily="18" charset="0"/>
              </a:rPr>
              <a:t> new software (Microsoft office suite ), Oracle , SAP</a:t>
            </a:r>
          </a:p>
          <a:p>
            <a:pPr lvl="1"/>
            <a:r>
              <a:rPr lang="en-GB" sz="3500" b="1" dirty="0">
                <a:latin typeface="Times New Roman" panose="02020603050405020304" pitchFamily="18" charset="0"/>
                <a:cs typeface="Times New Roman" panose="02020603050405020304" pitchFamily="18" charset="0"/>
              </a:rPr>
              <a:t>Amend</a:t>
            </a:r>
            <a:r>
              <a:rPr lang="en-GB" sz="3500" dirty="0">
                <a:latin typeface="Times New Roman" panose="02020603050405020304" pitchFamily="18" charset="0"/>
                <a:cs typeface="Times New Roman" panose="02020603050405020304" pitchFamily="18" charset="0"/>
              </a:rPr>
              <a:t> software in the company </a:t>
            </a:r>
          </a:p>
          <a:p>
            <a:pPr lvl="1"/>
            <a:r>
              <a:rPr lang="en-GB" sz="3500" b="1" dirty="0">
                <a:latin typeface="Times New Roman" panose="02020603050405020304" pitchFamily="18" charset="0"/>
                <a:cs typeface="Times New Roman" panose="02020603050405020304" pitchFamily="18" charset="0"/>
              </a:rPr>
              <a:t>Create</a:t>
            </a:r>
            <a:r>
              <a:rPr lang="en-GB" sz="3500" dirty="0">
                <a:latin typeface="Times New Roman" panose="02020603050405020304" pitchFamily="18" charset="0"/>
                <a:cs typeface="Times New Roman" panose="02020603050405020304" pitchFamily="18" charset="0"/>
              </a:rPr>
              <a:t> new software </a:t>
            </a:r>
          </a:p>
          <a:p>
            <a:pPr lvl="1"/>
            <a:endParaRPr lang="en-GB" sz="3500" dirty="0">
              <a:latin typeface="Times New Roman" panose="02020603050405020304" pitchFamily="18" charset="0"/>
              <a:cs typeface="Times New Roman" panose="02020603050405020304" pitchFamily="18" charset="0"/>
            </a:endParaRPr>
          </a:p>
        </p:txBody>
      </p:sp>
      <p:sp>
        <p:nvSpPr>
          <p:cNvPr id="4" name="Left Brace 3"/>
          <p:cNvSpPr/>
          <p:nvPr/>
        </p:nvSpPr>
        <p:spPr>
          <a:xfrm>
            <a:off x="1524001" y="4343400"/>
            <a:ext cx="274319" cy="144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Oval 4"/>
          <p:cNvSpPr/>
          <p:nvPr/>
        </p:nvSpPr>
        <p:spPr>
          <a:xfrm>
            <a:off x="1905000" y="4114800"/>
            <a:ext cx="3200400" cy="1981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26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Title 1"/>
          <p:cNvSpPr>
            <a:spLocks noGrp="1"/>
          </p:cNvSpPr>
          <p:nvPr>
            <p:ph type="title"/>
          </p:nvPr>
        </p:nvSpPr>
        <p:spPr>
          <a:xfrm>
            <a:off x="685800" y="685800"/>
            <a:ext cx="10792837" cy="1151965"/>
          </a:xfrm>
        </p:spPr>
        <p:txBody>
          <a:bodyPr>
            <a:normAutofit/>
          </a:bodyPr>
          <a:lstStyle/>
          <a:p>
            <a:pPr eaLnBrk="1" hangingPunct="1"/>
            <a:r>
              <a:rPr lang="en-GB" altLang="en-US"/>
              <a:t>Agile Methodologies</a:t>
            </a:r>
          </a:p>
        </p:txBody>
      </p:sp>
      <p:graphicFrame>
        <p:nvGraphicFramePr>
          <p:cNvPr id="28676" name="Content Placeholder 2">
            <a:extLst>
              <a:ext uri="{FF2B5EF4-FFF2-40B4-BE49-F238E27FC236}">
                <a16:creationId xmlns:a16="http://schemas.microsoft.com/office/drawing/2014/main" id="{354E19B7-98C1-4D23-9701-CC88E9100E3B}"/>
              </a:ext>
            </a:extLst>
          </p:cNvPr>
          <p:cNvGraphicFramePr>
            <a:graphicFrameLocks noGrp="1"/>
          </p:cNvGraphicFramePr>
          <p:nvPr>
            <p:ph sz="quarter" idx="13"/>
            <p:extLst>
              <p:ext uri="{D42A27DB-BD31-4B8C-83A1-F6EECF244321}">
                <p14:modId xmlns:p14="http://schemas.microsoft.com/office/powerpoint/2010/main" val="4242436013"/>
              </p:ext>
            </p:extLst>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30071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3556"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Agile Scrum Process in a Nutshell - Jose Lara - Medium">
            <a:extLst>
              <a:ext uri="{FF2B5EF4-FFF2-40B4-BE49-F238E27FC236}">
                <a16:creationId xmlns:a16="http://schemas.microsoft.com/office/drawing/2014/main" id="{99214736-4281-4F23-8674-5C21006535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
            <a:ext cx="11691760" cy="561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57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F5E3-31AB-40A5-A56E-4E970FECFEC7}"/>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The Scrum Team</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D1D314A-FFB7-4DA4-83A1-9CA5AD12E0E3}"/>
              </a:ext>
            </a:extLst>
          </p:cNvPr>
          <p:cNvSpPr>
            <a:spLocks noGrp="1"/>
          </p:cNvSpPr>
          <p:nvPr>
            <p:ph sz="quarter" idx="13"/>
          </p:nvPr>
        </p:nvSpPr>
        <p:spPr>
          <a:xfrm>
            <a:off x="0" y="1245704"/>
            <a:ext cx="11728174" cy="4128881"/>
          </a:xfrm>
        </p:spPr>
        <p:txBody>
          <a:bodyPr>
            <a:normAutofit lnSpcReduction="10000"/>
          </a:bodyPr>
          <a:lstStyle/>
          <a:p>
            <a:pPr lvl="1"/>
            <a:r>
              <a:rPr lang="en-US" i="1" dirty="0">
                <a:latin typeface="Times New Roman" panose="02020603050405020304" pitchFamily="18" charset="0"/>
                <a:cs typeface="Times New Roman" panose="02020603050405020304" pitchFamily="18" charset="0"/>
              </a:rPr>
              <a:t>The Product Owner-</a:t>
            </a:r>
            <a:r>
              <a:rPr lang="en-US" dirty="0">
                <a:latin typeface="Times New Roman" panose="02020603050405020304" pitchFamily="18" charset="0"/>
                <a:cs typeface="Times New Roman" panose="02020603050405020304" pitchFamily="18" charset="0"/>
              </a:rPr>
              <a:t>a spokesperson for the customer. Product Owner who conveys the overall mission and vision of the product which the team is building. The Product Owner is ultimately accountable for managing the product backlog and accepting completed increments of work.</a:t>
            </a:r>
            <a:endParaRPr lang="en-US" i="1" dirty="0">
              <a:latin typeface="Times New Roman" panose="02020603050405020304" pitchFamily="18" charset="0"/>
              <a:cs typeface="Times New Roman" panose="02020603050405020304" pitchFamily="18" charset="0"/>
            </a:endParaRPr>
          </a:p>
          <a:p>
            <a:pPr lvl="1"/>
            <a:r>
              <a:rPr lang="en-US" i="1" dirty="0">
                <a:latin typeface="Times New Roman" panose="02020603050405020304" pitchFamily="18" charset="0"/>
                <a:cs typeface="Times New Roman" panose="02020603050405020304" pitchFamily="18" charset="0"/>
              </a:rPr>
              <a:t>The ScrumMaster-</a:t>
            </a:r>
            <a:r>
              <a:rPr lang="en-US" dirty="0">
                <a:latin typeface="Times New Roman" panose="02020603050405020304" pitchFamily="18" charset="0"/>
                <a:cs typeface="Times New Roman" panose="02020603050405020304" pitchFamily="18" charset="0"/>
              </a:rPr>
              <a:t>a facilitator, the ScrumMaster ensures that the team adheres to Scrum theory, practices, and rules. he ScrumMaster protects the team by doing anything possible to help the team perform at the highest level. This may include removing impediments, facilitating meetings, and helping the Product Owner groom the backlog.</a:t>
            </a:r>
            <a:endParaRPr lang="en-US" i="1" dirty="0">
              <a:latin typeface="Times New Roman" panose="02020603050405020304" pitchFamily="18" charset="0"/>
              <a:cs typeface="Times New Roman" panose="02020603050405020304" pitchFamily="18" charset="0"/>
            </a:endParaRPr>
          </a:p>
          <a:p>
            <a:pPr lvl="1"/>
            <a:r>
              <a:rPr lang="en-US" i="1" dirty="0">
                <a:latin typeface="Times New Roman" panose="02020603050405020304" pitchFamily="18" charset="0"/>
                <a:cs typeface="Times New Roman" panose="02020603050405020304" pitchFamily="18" charset="0"/>
              </a:rPr>
              <a:t>The Development Team-</a:t>
            </a:r>
            <a:r>
              <a:rPr lang="en-US" dirty="0">
                <a:latin typeface="Times New Roman" panose="02020603050405020304" pitchFamily="18" charset="0"/>
                <a:cs typeface="Times New Roman" panose="02020603050405020304" pitchFamily="18" charset="0"/>
              </a:rPr>
              <a:t>The Development Team is a self-organizing, cross-functional group armed with all of the skills to deliver shippable increments at the completion of each sprint.</a:t>
            </a:r>
          </a:p>
        </p:txBody>
      </p:sp>
    </p:spTree>
    <p:extLst>
      <p:ext uri="{BB962C8B-B14F-4D97-AF65-F5344CB8AC3E}">
        <p14:creationId xmlns:p14="http://schemas.microsoft.com/office/powerpoint/2010/main" val="2685435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4267-E03C-4DF6-85CE-6140DAD790A9}"/>
              </a:ext>
            </a:extLst>
          </p:cNvPr>
          <p:cNvSpPr>
            <a:spLocks noGrp="1"/>
          </p:cNvSpPr>
          <p:nvPr>
            <p:ph type="title"/>
          </p:nvPr>
        </p:nvSpPr>
        <p:spPr>
          <a:xfrm>
            <a:off x="0" y="0"/>
            <a:ext cx="10396882" cy="1151965"/>
          </a:xfrm>
        </p:spPr>
        <p:txBody>
          <a:bodyPr/>
          <a:lstStyle/>
          <a:p>
            <a:r>
              <a:rPr lang="en-US" dirty="0"/>
              <a:t>SCRUM EVENTS</a:t>
            </a:r>
          </a:p>
        </p:txBody>
      </p:sp>
      <p:sp>
        <p:nvSpPr>
          <p:cNvPr id="3" name="Content Placeholder 2">
            <a:extLst>
              <a:ext uri="{FF2B5EF4-FFF2-40B4-BE49-F238E27FC236}">
                <a16:creationId xmlns:a16="http://schemas.microsoft.com/office/drawing/2014/main" id="{86DF44FF-4506-4058-99FA-F95BCFB41F18}"/>
              </a:ext>
            </a:extLst>
          </p:cNvPr>
          <p:cNvSpPr>
            <a:spLocks noGrp="1"/>
          </p:cNvSpPr>
          <p:nvPr>
            <p:ph sz="quarter" idx="13"/>
          </p:nvPr>
        </p:nvSpPr>
        <p:spPr>
          <a:xfrm>
            <a:off x="0" y="834888"/>
            <a:ext cx="11661913" cy="4539698"/>
          </a:xfrm>
        </p:spPr>
        <p:txBody>
          <a:bodyPr>
            <a:normAutofit fontScale="77500" lnSpcReduction="20000"/>
          </a:bodyPr>
          <a:lstStyle/>
          <a:p>
            <a:r>
              <a:rPr lang="en-US" i="1" dirty="0">
                <a:latin typeface="Times New Roman" panose="02020603050405020304" pitchFamily="18" charset="0"/>
                <a:cs typeface="Times New Roman" panose="02020603050405020304" pitchFamily="18" charset="0"/>
              </a:rPr>
              <a:t>The Sprint-</a:t>
            </a:r>
            <a:r>
              <a:rPr lang="en-US" dirty="0">
                <a:latin typeface="Times New Roman" panose="02020603050405020304" pitchFamily="18" charset="0"/>
                <a:cs typeface="Times New Roman" panose="02020603050405020304" pitchFamily="18" charset="0"/>
              </a:rPr>
              <a:t>A sprint is a time-boxed period during which specific work is completed and made ready for review. Sprints are usually 2-4 weeks long but can be as short as one week</a:t>
            </a:r>
          </a:p>
          <a:p>
            <a:r>
              <a:rPr lang="en-US" i="1" dirty="0">
                <a:latin typeface="Times New Roman" panose="02020603050405020304" pitchFamily="18" charset="0"/>
                <a:cs typeface="Times New Roman" panose="02020603050405020304" pitchFamily="18" charset="0"/>
              </a:rPr>
              <a:t>Sprint Planning</a:t>
            </a:r>
            <a:r>
              <a:rPr lang="en-US" dirty="0">
                <a:latin typeface="Times New Roman" panose="02020603050405020304" pitchFamily="18" charset="0"/>
                <a:cs typeface="Times New Roman" panose="02020603050405020304" pitchFamily="18" charset="0"/>
              </a:rPr>
              <a:t> Sprint-Planning team meetings are time-boxed events that determine which product backlog items will be delivered and how the work will be achieved.</a:t>
            </a:r>
          </a:p>
          <a:p>
            <a:r>
              <a:rPr lang="en-US" i="1" dirty="0">
                <a:latin typeface="Times New Roman" panose="02020603050405020304" pitchFamily="18" charset="0"/>
                <a:cs typeface="Times New Roman" panose="02020603050405020304" pitchFamily="18" charset="0"/>
              </a:rPr>
              <a:t>The Daily Stand-up-</a:t>
            </a:r>
            <a:r>
              <a:rPr lang="en-US" dirty="0">
                <a:latin typeface="Times New Roman" panose="02020603050405020304" pitchFamily="18" charset="0"/>
                <a:cs typeface="Times New Roman" panose="02020603050405020304" pitchFamily="18" charset="0"/>
              </a:rPr>
              <a:t>The Daily Stand-up is a short communication meeting (no more than 15 minutes) in which each team member quickly and transparently covers progress since the last stand-up, planned work before the next meeting, and any impediments that may be blocking his or her progress.</a:t>
            </a:r>
          </a:p>
          <a:p>
            <a:r>
              <a:rPr lang="en-US" i="1" dirty="0">
                <a:latin typeface="Times New Roman" panose="02020603050405020304" pitchFamily="18" charset="0"/>
                <a:cs typeface="Times New Roman" panose="02020603050405020304" pitchFamily="18" charset="0"/>
              </a:rPr>
              <a:t>The Sprint Review-</a:t>
            </a:r>
            <a:r>
              <a:rPr lang="en-US" dirty="0">
                <a:latin typeface="Times New Roman" panose="02020603050405020304" pitchFamily="18" charset="0"/>
                <a:cs typeface="Times New Roman" panose="02020603050405020304" pitchFamily="18" charset="0"/>
              </a:rPr>
              <a:t>The Sprint Review is the "show-and-tell" or demonstration event for the team to present the work completed during the sprint. The Product Owner checks the work against pre-defined acceptance criteria and either accepts or rejects the work. The stakeholders or clients give feedback to ensure that the delivered increment met the business need.</a:t>
            </a:r>
          </a:p>
          <a:p>
            <a:r>
              <a:rPr lang="en-US" i="1" dirty="0">
                <a:latin typeface="Times New Roman" panose="02020603050405020304" pitchFamily="18" charset="0"/>
                <a:cs typeface="Times New Roman" panose="02020603050405020304" pitchFamily="18" charset="0"/>
              </a:rPr>
              <a:t>The Retrospective-</a:t>
            </a:r>
            <a:r>
              <a:rPr lang="en-US" dirty="0">
                <a:latin typeface="Times New Roman" panose="02020603050405020304" pitchFamily="18" charset="0"/>
                <a:cs typeface="Times New Roman" panose="02020603050405020304" pitchFamily="18" charset="0"/>
              </a:rPr>
              <a:t>The Retrospective, or Retro, is the final team meeting in the Sprint to determine what went well, what didn't go well, and how the team can improve in the next Sprint</a:t>
            </a:r>
          </a:p>
        </p:txBody>
      </p:sp>
    </p:spTree>
    <p:extLst>
      <p:ext uri="{BB962C8B-B14F-4D97-AF65-F5344CB8AC3E}">
        <p14:creationId xmlns:p14="http://schemas.microsoft.com/office/powerpoint/2010/main" val="187396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3"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7"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3" name="Rectangle 22">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AA4D5619-0DDD-4AF3-8AC8-826F77F0D5C9}"/>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4100"/>
              <a:t>Rapid application development</a:t>
            </a:r>
          </a:p>
        </p:txBody>
      </p:sp>
      <p:sp>
        <p:nvSpPr>
          <p:cNvPr id="27" name="Rectangle 26">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DLC RAD Model">
            <a:extLst>
              <a:ext uri="{FF2B5EF4-FFF2-40B4-BE49-F238E27FC236}">
                <a16:creationId xmlns:a16="http://schemas.microsoft.com/office/drawing/2014/main" id="{8FC7AE77-069E-4A0F-A253-B848FA6C3CD7}"/>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091883" y="450792"/>
            <a:ext cx="6598135" cy="5950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57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5D51-565E-4788-8573-5A7FAA4CB8BC}"/>
              </a:ext>
            </a:extLst>
          </p:cNvPr>
          <p:cNvSpPr>
            <a:spLocks noGrp="1"/>
          </p:cNvSpPr>
          <p:nvPr>
            <p:ph type="title"/>
          </p:nvPr>
        </p:nvSpPr>
        <p:spPr>
          <a:xfrm>
            <a:off x="685802" y="685800"/>
            <a:ext cx="4951408" cy="1151965"/>
          </a:xfrm>
        </p:spPr>
        <p:txBody>
          <a:bodyPr>
            <a:normAutofit/>
          </a:bodyPr>
          <a:lstStyle/>
          <a:p>
            <a:r>
              <a:rPr lang="en-US" dirty="0"/>
              <a:t>rad</a:t>
            </a:r>
          </a:p>
        </p:txBody>
      </p:sp>
      <p:sp>
        <p:nvSpPr>
          <p:cNvPr id="3" name="Content Placeholder 2">
            <a:extLst>
              <a:ext uri="{FF2B5EF4-FFF2-40B4-BE49-F238E27FC236}">
                <a16:creationId xmlns:a16="http://schemas.microsoft.com/office/drawing/2014/main" id="{A2C6E88E-752D-4DFF-8DC9-A532A56875EA}"/>
              </a:ext>
            </a:extLst>
          </p:cNvPr>
          <p:cNvSpPr>
            <a:spLocks noGrp="1"/>
          </p:cNvSpPr>
          <p:nvPr>
            <p:ph sz="quarter" idx="13"/>
          </p:nvPr>
        </p:nvSpPr>
        <p:spPr>
          <a:xfrm>
            <a:off x="685801" y="2076423"/>
            <a:ext cx="4951410" cy="3288739"/>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It emphasizes on delivering projects in small pieces; the larger projects are divided into a series of smaller projects.</a:t>
            </a:r>
          </a:p>
          <a:p>
            <a:r>
              <a:rPr lang="en-US" dirty="0">
                <a:latin typeface="Times New Roman" panose="02020603050405020304" pitchFamily="18" charset="0"/>
                <a:cs typeface="Times New Roman" panose="02020603050405020304" pitchFamily="18" charset="0"/>
              </a:rPr>
              <a:t>The main features of RAD model are that it focuses on the reuse of templates, tools, processes, and code.</a:t>
            </a:r>
          </a:p>
          <a:p>
            <a:r>
              <a:rPr lang="en-US" dirty="0">
                <a:latin typeface="Times New Roman" panose="02020603050405020304" pitchFamily="18" charset="0"/>
                <a:cs typeface="Times New Roman" panose="02020603050405020304" pitchFamily="18" charset="0"/>
              </a:rPr>
              <a:t>Using the RAD model, software product is developed in a short period of time.</a:t>
            </a:r>
          </a:p>
          <a:p>
            <a:endParaRPr lang="en-US" dirty="0"/>
          </a:p>
          <a:p>
            <a:endParaRPr lang="en-US" dirty="0"/>
          </a:p>
        </p:txBody>
      </p:sp>
      <p:pic>
        <p:nvPicPr>
          <p:cNvPr id="24578" name="Picture 2" descr="rad model">
            <a:extLst>
              <a:ext uri="{FF2B5EF4-FFF2-40B4-BE49-F238E27FC236}">
                <a16:creationId xmlns:a16="http://schemas.microsoft.com/office/drawing/2014/main" id="{5F42DAF4-0DB5-4E6D-A210-896CE669A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2" r="10908" b="3"/>
          <a:stretch/>
        </p:blipFill>
        <p:spPr bwMode="auto">
          <a:xfrm>
            <a:off x="6094410" y="9"/>
            <a:ext cx="5310189" cy="5627067"/>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87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AF5B-1442-4D08-8F0D-2A35852D2906}"/>
              </a:ext>
            </a:extLst>
          </p:cNvPr>
          <p:cNvSpPr>
            <a:spLocks noGrp="1"/>
          </p:cNvSpPr>
          <p:nvPr>
            <p:ph type="title"/>
          </p:nvPr>
        </p:nvSpPr>
        <p:spPr>
          <a:xfrm>
            <a:off x="0" y="5326380"/>
            <a:ext cx="4526328" cy="1266265"/>
          </a:xfrm>
        </p:spPr>
        <p:txBody>
          <a:bodyPr>
            <a:normAutofit/>
          </a:bodyPr>
          <a:lstStyle/>
          <a:p>
            <a:r>
              <a:rPr lang="en-US" sz="4400" dirty="0"/>
              <a:t>Big bang</a:t>
            </a:r>
          </a:p>
        </p:txBody>
      </p:sp>
      <p:sp>
        <p:nvSpPr>
          <p:cNvPr id="71" name="Rectangle 70">
            <a:extLst>
              <a:ext uri="{FF2B5EF4-FFF2-40B4-BE49-F238E27FC236}">
                <a16:creationId xmlns:a16="http://schemas.microsoft.com/office/drawing/2014/main" id="{0276CF47-78D1-45D4-B8A5-05DD68D9F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5589425"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Big Bang Model">
            <a:extLst>
              <a:ext uri="{FF2B5EF4-FFF2-40B4-BE49-F238E27FC236}">
                <a16:creationId xmlns:a16="http://schemas.microsoft.com/office/drawing/2014/main" id="{FB0DD887-2D28-450A-B082-132F412385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8" y="1116220"/>
            <a:ext cx="5099864" cy="33659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E6ACE5-3662-48D2-B32C-CF5545E62F5F}"/>
              </a:ext>
            </a:extLst>
          </p:cNvPr>
          <p:cNvSpPr>
            <a:spLocks noGrp="1"/>
          </p:cNvSpPr>
          <p:nvPr>
            <p:ph sz="quarter" idx="13"/>
          </p:nvPr>
        </p:nvSpPr>
        <p:spPr>
          <a:xfrm>
            <a:off x="6089665" y="196948"/>
            <a:ext cx="5602095" cy="5373858"/>
          </a:xfrm>
        </p:spPr>
        <p:txBody>
          <a:bodyPr anchor="t">
            <a:normAutofit/>
          </a:bodyPr>
          <a:lstStyle/>
          <a:p>
            <a:pPr>
              <a:lnSpc>
                <a:spcPct val="110000"/>
              </a:lnSpc>
            </a:pPr>
            <a:r>
              <a:rPr lang="en-US" sz="1600" dirty="0">
                <a:latin typeface="Times New Roman" panose="02020603050405020304" pitchFamily="18" charset="0"/>
                <a:cs typeface="Times New Roman" panose="02020603050405020304" pitchFamily="18" charset="0"/>
              </a:rPr>
              <a:t>In this model, developers do not follow any specific process. Development begins with the necessary funds and efforts in the form of inputs. And the result may or may not be as per the customer's requirement, because in this model, even the customer requirements are not defined.</a:t>
            </a:r>
          </a:p>
          <a:p>
            <a:pPr>
              <a:lnSpc>
                <a:spcPct val="110000"/>
              </a:lnSpc>
            </a:pPr>
            <a:r>
              <a:rPr lang="en-US" sz="1600" dirty="0">
                <a:latin typeface="Times New Roman" panose="02020603050405020304" pitchFamily="18" charset="0"/>
                <a:cs typeface="Times New Roman" panose="02020603050405020304" pitchFamily="18" charset="0"/>
              </a:rPr>
              <a:t>This model is ideal for small projects like academic projects or practical projects. One or two developers can work together on this model.</a:t>
            </a:r>
          </a:p>
          <a:p>
            <a:pPr>
              <a:lnSpc>
                <a:spcPct val="110000"/>
              </a:lnSpc>
            </a:pPr>
            <a:r>
              <a:rPr lang="en-US" sz="1600" dirty="0">
                <a:latin typeface="Times New Roman" panose="02020603050405020304" pitchFamily="18" charset="0"/>
                <a:cs typeface="Times New Roman" panose="02020603050405020304" pitchFamily="18" charset="0"/>
              </a:rPr>
              <a:t>This method is also used when the size of the developer team is small and when requirements are not defined, and the release date is not confirmed or given by the customer.</a:t>
            </a:r>
          </a:p>
        </p:txBody>
      </p:sp>
    </p:spTree>
    <p:extLst>
      <p:ext uri="{BB962C8B-B14F-4D97-AF65-F5344CB8AC3E}">
        <p14:creationId xmlns:p14="http://schemas.microsoft.com/office/powerpoint/2010/main" val="1815951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32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r>
              <a:rPr lang="en-GB" altLang="en-US" sz="2800" b="1" dirty="0">
                <a:latin typeface="Tahoma" pitchFamily="34" charset="0"/>
              </a:rPr>
              <a:t>Big Bang Pros &amp; Cons</a:t>
            </a:r>
            <a:endParaRPr lang="en-US" altLang="en-US" sz="2800" b="1" dirty="0">
              <a:latin typeface="Tahoma" pitchFamily="34" charset="0"/>
            </a:endParaRPr>
          </a:p>
        </p:txBody>
      </p:sp>
      <p:sp>
        <p:nvSpPr>
          <p:cNvPr id="17411" name="AutoShape 11"/>
          <p:cNvSpPr>
            <a:spLocks noChangeArrowheads="1"/>
          </p:cNvSpPr>
          <p:nvPr/>
        </p:nvSpPr>
        <p:spPr bwMode="auto">
          <a:xfrm>
            <a:off x="241304" y="352767"/>
            <a:ext cx="11167425" cy="506253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16845" y="121904"/>
            <a:ext cx="764135" cy="643834"/>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11058269" y="137279"/>
            <a:ext cx="348809" cy="686017"/>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096000" y="6477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374653" y="899974"/>
            <a:ext cx="11442694" cy="2837087"/>
            <a:chOff x="-354" y="1449"/>
            <a:chExt cx="5616" cy="3017"/>
          </a:xfrm>
        </p:grpSpPr>
        <p:sp>
          <p:nvSpPr>
            <p:cNvPr id="17416" name="Text Box 24"/>
            <p:cNvSpPr txBox="1">
              <a:spLocks noChangeArrowheads="1"/>
            </p:cNvSpPr>
            <p:nvPr/>
          </p:nvSpPr>
          <p:spPr bwMode="auto">
            <a:xfrm>
              <a:off x="-354" y="1449"/>
              <a:ext cx="2976" cy="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There is no planning required.</a:t>
              </a:r>
            </a:p>
            <a:p>
              <a:r>
                <a:rPr lang="en-US" dirty="0"/>
                <a:t>Simple Model.</a:t>
              </a:r>
            </a:p>
            <a:p>
              <a:r>
                <a:rPr lang="en-US" dirty="0"/>
                <a:t>Few resources required.</a:t>
              </a:r>
            </a:p>
            <a:p>
              <a:r>
                <a:rPr lang="en-US" dirty="0"/>
                <a:t>Easy to manage.</a:t>
              </a:r>
            </a:p>
            <a:p>
              <a:r>
                <a:rPr lang="en-US" dirty="0"/>
                <a:t>Flexible for developers.</a:t>
              </a:r>
            </a:p>
            <a:p>
              <a:endParaRPr lang="en-US" sz="1600" dirty="0"/>
            </a:p>
            <a:p>
              <a:endParaRPr lang="en-US" sz="1600" dirty="0"/>
            </a:p>
            <a:p>
              <a:endParaRPr lang="en-US" sz="1600" dirty="0"/>
            </a:p>
          </p:txBody>
        </p:sp>
        <p:sp>
          <p:nvSpPr>
            <p:cNvPr id="17417" name="Text Box 25"/>
            <p:cNvSpPr txBox="1">
              <a:spLocks noChangeArrowheads="1"/>
            </p:cNvSpPr>
            <p:nvPr/>
          </p:nvSpPr>
          <p:spPr bwMode="auto">
            <a:xfrm>
              <a:off x="2596" y="1558"/>
              <a:ext cx="2666" cy="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There are high risk and uncertainty.</a:t>
              </a:r>
            </a:p>
            <a:p>
              <a:r>
                <a:rPr lang="en-US" dirty="0"/>
                <a:t>Not acceptable for a large project.</a:t>
              </a:r>
            </a:p>
            <a:p>
              <a:endParaRPr lang="en-US" sz="1600" dirty="0"/>
            </a:p>
            <a:p>
              <a:endParaRPr lang="en-US" altLang="en-US" sz="1600" dirty="0">
                <a:latin typeface="Verdana" pitchFamily="34" charset="0"/>
              </a:endParaRPr>
            </a:p>
          </p:txBody>
        </p:sp>
      </p:grpSp>
    </p:spTree>
    <p:extLst>
      <p:ext uri="{BB962C8B-B14F-4D97-AF65-F5344CB8AC3E}">
        <p14:creationId xmlns:p14="http://schemas.microsoft.com/office/powerpoint/2010/main" val="1929400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1DBE-C804-43FC-8DDB-3D30909FE46A}"/>
              </a:ext>
            </a:extLst>
          </p:cNvPr>
          <p:cNvSpPr>
            <a:spLocks noGrp="1"/>
          </p:cNvSpPr>
          <p:nvPr>
            <p:ph type="title"/>
          </p:nvPr>
        </p:nvSpPr>
        <p:spPr>
          <a:xfrm>
            <a:off x="8680960" y="1474969"/>
            <a:ext cx="3320540" cy="3151679"/>
          </a:xfrm>
        </p:spPr>
        <p:txBody>
          <a:bodyPr anchor="ctr">
            <a:normAutofit/>
          </a:bodyPr>
          <a:lstStyle/>
          <a:p>
            <a:r>
              <a:rPr lang="en-US" sz="4000" dirty="0" err="1">
                <a:solidFill>
                  <a:schemeClr val="tx1"/>
                </a:solidFill>
              </a:rPr>
              <a:t>dEVELOPMENT</a:t>
            </a:r>
            <a:r>
              <a:rPr lang="en-US" sz="4000" dirty="0">
                <a:solidFill>
                  <a:schemeClr val="tx1"/>
                </a:solidFill>
              </a:rPr>
              <a:t> GOING WRONG</a:t>
            </a:r>
          </a:p>
        </p:txBody>
      </p:sp>
      <p:pic>
        <p:nvPicPr>
          <p:cNvPr id="6" name="Picture 5" descr="A picture containing table&#10;&#10;Description automatically generated">
            <a:extLst>
              <a:ext uri="{FF2B5EF4-FFF2-40B4-BE49-F238E27FC236}">
                <a16:creationId xmlns:a16="http://schemas.microsoft.com/office/drawing/2014/main" id="{DB24DBB8-696F-4CA7-BC2D-946B0724F7D4}"/>
              </a:ext>
            </a:extLst>
          </p:cNvPr>
          <p:cNvPicPr>
            <a:picLocks noChangeAspect="1"/>
          </p:cNvPicPr>
          <p:nvPr/>
        </p:nvPicPr>
        <p:blipFill>
          <a:blip r:embed="rId2"/>
          <a:stretch>
            <a:fillRect/>
          </a:stretch>
        </p:blipFill>
        <p:spPr>
          <a:xfrm>
            <a:off x="-302" y="0"/>
            <a:ext cx="8788701" cy="5715000"/>
          </a:xfrm>
          <a:prstGeom prst="rect">
            <a:avLst/>
          </a:prstGeom>
        </p:spPr>
      </p:pic>
    </p:spTree>
    <p:extLst>
      <p:ext uri="{BB962C8B-B14F-4D97-AF65-F5344CB8AC3E}">
        <p14:creationId xmlns:p14="http://schemas.microsoft.com/office/powerpoint/2010/main" val="61642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274638"/>
            <a:ext cx="4645050" cy="1020762"/>
          </a:xfrm>
        </p:spPr>
        <p:txBody>
          <a:bodyPr>
            <a:normAutofit fontScale="90000"/>
          </a:bodyPr>
          <a:lstStyle/>
          <a:p>
            <a:r>
              <a:rPr lang="en-GB" dirty="0"/>
              <a:t>If you don’t use SDLC </a:t>
            </a:r>
          </a:p>
        </p:txBody>
      </p:sp>
      <p:pic>
        <p:nvPicPr>
          <p:cNvPr id="48130" name="Picture 2" descr="https://i.pinimg.com/564x/00/4e/6c/004e6cc6d505554eaff945eddf0aa099--software-development-tang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295400"/>
            <a:ext cx="4645050" cy="40195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324600" y="400050"/>
            <a:ext cx="4749800" cy="895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GB" dirty="0"/>
              <a:t>If you do then</a:t>
            </a:r>
          </a:p>
        </p:txBody>
      </p:sp>
      <p:pic>
        <p:nvPicPr>
          <p:cNvPr id="48132" name="Picture 4" descr="https://static1.squarespace.com/static/55f427f0e4b0fe0804dc7ede/56c5ba4a40261d141efac7fd/56c5bee7e32140c4f7023b11/1455800058903/KA_Needles_3_small.jpg?format=1000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50" y="1295400"/>
            <a:ext cx="50069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3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ngineersjournal.ie/wp-content/uploads/2016/06/Software-develop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2357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0323" y="3123063"/>
            <a:ext cx="3670878"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solidFill>
                  <a:schemeClr val="tx1">
                    <a:lumMod val="75000"/>
                    <a:lumOff val="25000"/>
                  </a:schemeClr>
                </a:solidFill>
              </a:rPr>
              <a:t>Life Cycles</a:t>
            </a:r>
          </a:p>
        </p:txBody>
      </p:sp>
      <p:sp>
        <p:nvSpPr>
          <p:cNvPr id="4" name="TextBox 3">
            <a:extLst>
              <a:ext uri="{FF2B5EF4-FFF2-40B4-BE49-F238E27FC236}">
                <a16:creationId xmlns:a16="http://schemas.microsoft.com/office/drawing/2014/main" id="{8265D9C5-03D5-4D19-BB76-934769E6E992}"/>
              </a:ext>
            </a:extLst>
          </p:cNvPr>
          <p:cNvSpPr txBox="1"/>
          <p:nvPr/>
        </p:nvSpPr>
        <p:spPr>
          <a:xfrm>
            <a:off x="4206240" y="4811151"/>
            <a:ext cx="6963508" cy="369332"/>
          </a:xfrm>
          <a:prstGeom prst="rect">
            <a:avLst/>
          </a:prstGeom>
          <a:noFill/>
        </p:spPr>
        <p:txBody>
          <a:bodyPr wrap="square" rtlCol="0">
            <a:spAutoFit/>
          </a:bodyPr>
          <a:lstStyle/>
          <a:p>
            <a:r>
              <a:rPr lang="en-US" dirty="0"/>
              <a:t>“If you fail to plan, you are planning to fail.” – Benjamin Franklin</a:t>
            </a:r>
          </a:p>
        </p:txBody>
      </p:sp>
    </p:spTree>
    <p:extLst>
      <p:ext uri="{BB962C8B-B14F-4D97-AF65-F5344CB8AC3E}">
        <p14:creationId xmlns:p14="http://schemas.microsoft.com/office/powerpoint/2010/main" val="142514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F27-FE4B-47A4-9347-A762DC482A1F}"/>
              </a:ext>
            </a:extLst>
          </p:cNvPr>
          <p:cNvSpPr>
            <a:spLocks noGrp="1"/>
          </p:cNvSpPr>
          <p:nvPr>
            <p:ph type="title"/>
          </p:nvPr>
        </p:nvSpPr>
        <p:spPr>
          <a:xfrm>
            <a:off x="0" y="114301"/>
            <a:ext cx="11622157" cy="5778500"/>
          </a:xfrm>
        </p:spPr>
        <p:txBody>
          <a:bodyPr>
            <a:normAutofit/>
          </a:bodyPr>
          <a:lstStyle/>
          <a:p>
            <a:r>
              <a:rPr lang="en-US" sz="1900" dirty="0">
                <a:solidFill>
                  <a:schemeClr val="tx1"/>
                </a:solidFill>
                <a:latin typeface="Times New Roman" panose="02020603050405020304" pitchFamily="18" charset="0"/>
                <a:cs typeface="Times New Roman" panose="02020603050405020304" pitchFamily="18" charset="0"/>
              </a:rPr>
              <a:t>Software Development Life Cycle (SDLC) is a process used by the software industry to design, develop and test high quality software. The SDLC aims to produce a high-quality software that meets or exceeds customer expectations, reaches completion within times and cost estimates.</a:t>
            </a:r>
            <a:br>
              <a:rPr lang="en-US" sz="1900" dirty="0">
                <a:solidFill>
                  <a:schemeClr val="tx1"/>
                </a:solidFill>
                <a:latin typeface="Times New Roman" panose="02020603050405020304" pitchFamily="18" charset="0"/>
                <a:cs typeface="Times New Roman" panose="02020603050405020304" pitchFamily="18" charset="0"/>
              </a:rPr>
            </a:br>
            <a:br>
              <a:rPr lang="en-US" sz="1900" dirty="0">
                <a:solidFill>
                  <a:schemeClr val="tx1"/>
                </a:solidFill>
                <a:latin typeface="Times New Roman" panose="02020603050405020304" pitchFamily="18" charset="0"/>
                <a:cs typeface="Times New Roman" panose="02020603050405020304" pitchFamily="18" charset="0"/>
              </a:rPr>
            </a:br>
            <a:r>
              <a:rPr lang="en-US" sz="1900" dirty="0">
                <a:solidFill>
                  <a:schemeClr val="tx1"/>
                </a:solidFill>
                <a:latin typeface="Times New Roman" panose="02020603050405020304" pitchFamily="18" charset="0"/>
                <a:cs typeface="Times New Roman" panose="02020603050405020304" pitchFamily="18" charset="0"/>
              </a:rPr>
              <a:t>SDLC is a process which defines the various stages involved in the development of software for delivering a high-quality product. SDLC stages cover the complete life cycle of a software i.e. from inception to retirement of the product.</a:t>
            </a:r>
            <a:br>
              <a:rPr lang="en-US" sz="1900" dirty="0">
                <a:solidFill>
                  <a:schemeClr val="tx1"/>
                </a:solidFill>
                <a:latin typeface="Times New Roman" panose="02020603050405020304" pitchFamily="18" charset="0"/>
                <a:cs typeface="Times New Roman" panose="02020603050405020304" pitchFamily="18" charset="0"/>
              </a:rPr>
            </a:br>
            <a:br>
              <a:rPr lang="en-US" sz="1900" dirty="0">
                <a:solidFill>
                  <a:schemeClr val="tx1"/>
                </a:solidFill>
                <a:latin typeface="Times New Roman" panose="02020603050405020304" pitchFamily="18" charset="0"/>
                <a:cs typeface="Times New Roman" panose="02020603050405020304" pitchFamily="18" charset="0"/>
              </a:rPr>
            </a:br>
            <a:r>
              <a:rPr lang="en-US" sz="1900" dirty="0">
                <a:solidFill>
                  <a:schemeClr val="tx1"/>
                </a:solidFill>
                <a:latin typeface="Times New Roman" panose="02020603050405020304" pitchFamily="18" charset="0"/>
                <a:cs typeface="Times New Roman" panose="02020603050405020304" pitchFamily="18" charset="0"/>
              </a:rPr>
              <a:t>Traditionally, each step creates an </a:t>
            </a:r>
            <a:r>
              <a:rPr lang="en-US" sz="1900" i="1" dirty="0">
                <a:solidFill>
                  <a:schemeClr val="tx1"/>
                </a:solidFill>
                <a:latin typeface="Times New Roman" panose="02020603050405020304" pitchFamily="18" charset="0"/>
                <a:cs typeface="Times New Roman" panose="02020603050405020304" pitchFamily="18" charset="0"/>
              </a:rPr>
              <a:t>output</a:t>
            </a:r>
            <a:r>
              <a:rPr lang="en-US" sz="1900" dirty="0">
                <a:solidFill>
                  <a:schemeClr val="tx1"/>
                </a:solidFill>
                <a:latin typeface="Times New Roman" panose="02020603050405020304" pitchFamily="18" charset="0"/>
                <a:cs typeface="Times New Roman" panose="02020603050405020304" pitchFamily="18" charset="0"/>
              </a:rPr>
              <a:t>–whether an idea, document, diagram, or piece of working software–which is then used as the </a:t>
            </a:r>
            <a:r>
              <a:rPr lang="en-US" sz="1900" i="1" dirty="0">
                <a:solidFill>
                  <a:schemeClr val="tx1"/>
                </a:solidFill>
                <a:latin typeface="Times New Roman" panose="02020603050405020304" pitchFamily="18" charset="0"/>
                <a:cs typeface="Times New Roman" panose="02020603050405020304" pitchFamily="18" charset="0"/>
              </a:rPr>
              <a:t>input</a:t>
            </a:r>
            <a:r>
              <a:rPr lang="en-US" sz="1900" dirty="0">
                <a:solidFill>
                  <a:schemeClr val="tx1"/>
                </a:solidFill>
                <a:latin typeface="Times New Roman" panose="02020603050405020304" pitchFamily="18" charset="0"/>
                <a:cs typeface="Times New Roman" panose="02020603050405020304" pitchFamily="18" charset="0"/>
              </a:rPr>
              <a:t> for the next step. And so on until you hit your goal.</a:t>
            </a:r>
            <a:br>
              <a:rPr lang="en-US" sz="1900" dirty="0">
                <a:solidFill>
                  <a:schemeClr val="tx1"/>
                </a:solidFill>
                <a:latin typeface="Times New Roman" panose="02020603050405020304" pitchFamily="18" charset="0"/>
                <a:cs typeface="Times New Roman" panose="02020603050405020304" pitchFamily="18" charset="0"/>
              </a:rPr>
            </a:br>
            <a:br>
              <a:rPr lang="en-US" sz="1900" dirty="0">
                <a:solidFill>
                  <a:schemeClr val="tx1"/>
                </a:solidFill>
                <a:latin typeface="Times New Roman" panose="02020603050405020304" pitchFamily="18" charset="0"/>
                <a:cs typeface="Times New Roman" panose="02020603050405020304" pitchFamily="18" charset="0"/>
              </a:rPr>
            </a:br>
            <a:r>
              <a:rPr lang="en-US" sz="1900" dirty="0">
                <a:solidFill>
                  <a:schemeClr val="tx1"/>
                </a:solidFill>
                <a:latin typeface="Times New Roman" panose="02020603050405020304" pitchFamily="18" charset="0"/>
                <a:cs typeface="Times New Roman" panose="02020603050405020304" pitchFamily="18" charset="0"/>
              </a:rPr>
              <a:t>That being said, software is never really “finished.” Even the release of your first version can be seen as just another step in the lifecycle of your software.</a:t>
            </a:r>
            <a:br>
              <a:rPr lang="en-US" sz="1900" dirty="0">
                <a:solidFill>
                  <a:schemeClr val="tx1"/>
                </a:solidFill>
                <a:latin typeface="Times New Roman" panose="02020603050405020304" pitchFamily="18" charset="0"/>
                <a:cs typeface="Times New Roman" panose="02020603050405020304" pitchFamily="18" charset="0"/>
              </a:rPr>
            </a:br>
            <a:br>
              <a:rPr lang="en-US" sz="1900" dirty="0">
                <a:solidFill>
                  <a:schemeClr val="tx1"/>
                </a:solidFill>
                <a:latin typeface="Times New Roman" panose="02020603050405020304" pitchFamily="18" charset="0"/>
                <a:cs typeface="Times New Roman" panose="02020603050405020304" pitchFamily="18" charset="0"/>
              </a:rPr>
            </a:br>
            <a:r>
              <a:rPr lang="en-US" sz="1900" dirty="0">
                <a:solidFill>
                  <a:schemeClr val="tx1"/>
                </a:solidFill>
                <a:latin typeface="Times New Roman" panose="02020603050405020304" pitchFamily="18" charset="0"/>
                <a:cs typeface="Times New Roman" panose="02020603050405020304" pitchFamily="18" charset="0"/>
              </a:rPr>
              <a:t>Adhering to the SDLC process leads to the development of the software in a systematic and disciplined manner.</a:t>
            </a:r>
            <a:br>
              <a:rPr lang="en-US" sz="1900" dirty="0">
                <a:solidFill>
                  <a:schemeClr val="tx1"/>
                </a:solidFill>
                <a:latin typeface="Times New Roman" panose="02020603050405020304" pitchFamily="18" charset="0"/>
                <a:cs typeface="Times New Roman" panose="02020603050405020304" pitchFamily="18" charset="0"/>
              </a:rPr>
            </a:br>
            <a:br>
              <a:rPr lang="en-US" sz="1900" dirty="0"/>
            </a:br>
            <a:endParaRPr lang="en-US" sz="1900" dirty="0"/>
          </a:p>
        </p:txBody>
      </p:sp>
    </p:spTree>
    <p:extLst>
      <p:ext uri="{BB962C8B-B14F-4D97-AF65-F5344CB8AC3E}">
        <p14:creationId xmlns:p14="http://schemas.microsoft.com/office/powerpoint/2010/main" val="26876832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4793</Words>
  <Application>Microsoft Office PowerPoint</Application>
  <PresentationFormat>Widescreen</PresentationFormat>
  <Paragraphs>360</Paragraphs>
  <Slides>57</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70" baseType="lpstr">
      <vt:lpstr>Arial</vt:lpstr>
      <vt:lpstr>Calibri</vt:lpstr>
      <vt:lpstr>Century Gothic</vt:lpstr>
      <vt:lpstr>Comic Sans MS</vt:lpstr>
      <vt:lpstr>Impact</vt:lpstr>
      <vt:lpstr>Tahoma</vt:lpstr>
      <vt:lpstr>Times New Roman</vt:lpstr>
      <vt:lpstr>Verdana</vt:lpstr>
      <vt:lpstr>Wingdings</vt:lpstr>
      <vt:lpstr>Wingdings 3</vt:lpstr>
      <vt:lpstr>Work Sans</vt:lpstr>
      <vt:lpstr>Main Event</vt:lpstr>
      <vt:lpstr>Bitmap Image</vt:lpstr>
      <vt:lpstr>104KM Enterprise Information  Systems</vt:lpstr>
      <vt:lpstr>Assessments</vt:lpstr>
      <vt:lpstr>Group work </vt:lpstr>
      <vt:lpstr>All these need Project Managing</vt:lpstr>
      <vt:lpstr>Your choices </vt:lpstr>
      <vt:lpstr>dEVELOPMENT GOING WRONG</vt:lpstr>
      <vt:lpstr>If you don’t use SDLC </vt:lpstr>
      <vt:lpstr>PowerPoint Presentation</vt:lpstr>
      <vt:lpstr>Software Development Life Cycle (SDLC) is a process used by the software industry to design, develop and test high quality software. The SDLC aims to produce a high-quality software that meets or exceeds customer expectations, reaches completion within times and cost estimates.  SDLC is a process which defines the various stages involved in the development of software for delivering a high-quality product. SDLC stages cover the complete life cycle of a software i.e. from inception to retirement of the product.  Traditionally, each step creates an output–whether an idea, document, diagram, or piece of working software–which is then used as the input for the next step. And so on until you hit your goal.  That being said, software is never really “finished.” Even the release of your first version can be seen as just another step in the lifecycle of your software.  Adhering to the SDLC process leads to the development of the software in a systematic and disciplined manner.  </vt:lpstr>
      <vt:lpstr>Purpose:</vt:lpstr>
      <vt:lpstr>PowerPoint Presentation</vt:lpstr>
      <vt:lpstr>Requirement analysis</vt:lpstr>
      <vt:lpstr>Activities for Requirement Analysis  </vt:lpstr>
      <vt:lpstr>Feasibility study </vt:lpstr>
      <vt:lpstr>DESIGN</vt:lpstr>
      <vt:lpstr>DESIGN</vt:lpstr>
      <vt:lpstr>CODING</vt:lpstr>
      <vt:lpstr>TESTING</vt:lpstr>
      <vt:lpstr>INSTALLATION/DEPLOYMENT</vt:lpstr>
      <vt:lpstr>maintenance</vt:lpstr>
      <vt:lpstr>Choosing a methodology</vt:lpstr>
      <vt:lpstr>PowerPoint Presentation</vt:lpstr>
      <vt:lpstr>Waterfall, when?</vt:lpstr>
      <vt:lpstr>PowerPoint Presentation</vt:lpstr>
      <vt:lpstr>PowerPoint Presentation</vt:lpstr>
      <vt:lpstr>Prototype Model </vt:lpstr>
      <vt:lpstr>Prototype model</vt:lpstr>
      <vt:lpstr>Prototype Model </vt:lpstr>
      <vt:lpstr>PowerPoint Presentation</vt:lpstr>
      <vt:lpstr>incremental</vt:lpstr>
      <vt:lpstr>iNCREMENTAL</vt:lpstr>
      <vt:lpstr>When we use the Incremental Model? </vt:lpstr>
      <vt:lpstr>PowerPoint Presentation</vt:lpstr>
      <vt:lpstr>ITERATIVE</vt:lpstr>
      <vt:lpstr>iterative</vt:lpstr>
      <vt:lpstr>PowerPoint Presentation</vt:lpstr>
      <vt:lpstr>V-Shaped Model </vt:lpstr>
      <vt:lpstr>V-model</vt:lpstr>
      <vt:lpstr>Spiral model</vt:lpstr>
      <vt:lpstr>Spiral model</vt:lpstr>
      <vt:lpstr>Spiral model</vt:lpstr>
      <vt:lpstr>Spiral model-advantages</vt:lpstr>
      <vt:lpstr>PowerPoint Presentation</vt:lpstr>
      <vt:lpstr>Spiral-when to use?</vt:lpstr>
      <vt:lpstr>agile</vt:lpstr>
      <vt:lpstr>agile</vt:lpstr>
      <vt:lpstr>Agile Manifesto principles</vt:lpstr>
      <vt:lpstr>PowerPoint Presentation</vt:lpstr>
      <vt:lpstr>Agile-when?</vt:lpstr>
      <vt:lpstr>Agile Methodologies</vt:lpstr>
      <vt:lpstr>PowerPoint Presentation</vt:lpstr>
      <vt:lpstr>The Scrum Team </vt:lpstr>
      <vt:lpstr>SCRUM EVENTS</vt:lpstr>
      <vt:lpstr>Rapid application development</vt:lpstr>
      <vt:lpstr>rad</vt:lpstr>
      <vt:lpstr>Big bang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104KM Enterprise Information  Systems</dc:title>
  <dc:creator>KC, Surendra</dc:creator>
  <cp:lastModifiedBy>KC, Surendra</cp:lastModifiedBy>
  <cp:revision>8</cp:revision>
  <dcterms:created xsi:type="dcterms:W3CDTF">2020-05-01T09:35:53Z</dcterms:created>
  <dcterms:modified xsi:type="dcterms:W3CDTF">2020-07-06T02:53:00Z</dcterms:modified>
</cp:coreProperties>
</file>